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60" r:id="rId4"/>
    <p:sldId id="259" r:id="rId5"/>
    <p:sldId id="258"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nton" pitchFamily="2" charset="77"/>
      <p:regular r:id="rId16"/>
    </p:embeddedFont>
    <p:embeddedFont>
      <p:font typeface="Architects Daughter" pitchFamily="2" charset="0"/>
      <p:regular r:id="rId17"/>
    </p:embeddedFont>
    <p:embeddedFont>
      <p:font typeface="Baloo" panose="03080902040302020200" pitchFamily="66" charset="77"/>
      <p:regular r:id="rId18"/>
    </p:embeddedFont>
    <p:embeddedFont>
      <p:font typeface="Calibri" panose="020F0502020204030204" pitchFamily="34" charset="0"/>
      <p:regular r:id="rId19"/>
      <p:bold r:id="rId20"/>
      <p:italic r:id="rId21"/>
      <p:boldItalic r:id="rId22"/>
    </p:embeddedFont>
    <p:embeddedFont>
      <p:font typeface="Open Sans" panose="020B0606030504020204" pitchFamily="34" charset="0"/>
      <p:regular r:id="rId23"/>
      <p:bold r:id="rId24"/>
      <p:italic r:id="rId25"/>
      <p:boldItalic r:id="rId26"/>
    </p:embeddedFont>
    <p:embeddedFont>
      <p:font typeface="Open Sans Bold" panose="020B0806030504020204" pitchFamily="34" charset="0"/>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542" autoAdjust="0"/>
  </p:normalViewPr>
  <p:slideViewPr>
    <p:cSldViewPr>
      <p:cViewPr varScale="1">
        <p:scale>
          <a:sx n="61" d="100"/>
          <a:sy n="61" d="100"/>
        </p:scale>
        <p:origin x="86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92429-8983-8643-B6A7-B565FEE74DF3}" type="datetimeFigureOut">
              <a:rPr lang="es-US" smtClean="0"/>
              <a:t>2/1/26</a:t>
            </a:fld>
            <a:endParaRPr lang="es-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BC7C4-FCA4-AD45-8988-48582082F8B6}" type="slidenum">
              <a:rPr lang="es-US" smtClean="0"/>
              <a:t>‹Nº›</a:t>
            </a:fld>
            <a:endParaRPr lang="es-US"/>
          </a:p>
        </p:txBody>
      </p:sp>
    </p:spTree>
    <p:extLst>
      <p:ext uri="{BB962C8B-B14F-4D97-AF65-F5344CB8AC3E}">
        <p14:creationId xmlns:p14="http://schemas.microsoft.com/office/powerpoint/2010/main" val="2666300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CCDBC7C4-FCA4-AD45-8988-48582082F8B6}" type="slidenum">
              <a:rPr lang="es-US" smtClean="0"/>
              <a:t>13</a:t>
            </a:fld>
            <a:endParaRPr lang="es-US"/>
          </a:p>
        </p:txBody>
      </p:sp>
    </p:spTree>
    <p:extLst>
      <p:ext uri="{BB962C8B-B14F-4D97-AF65-F5344CB8AC3E}">
        <p14:creationId xmlns:p14="http://schemas.microsoft.com/office/powerpoint/2010/main" val="237680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2/1/26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6466114" cy="8229600"/>
            <a:chOff x="0" y="0"/>
            <a:chExt cx="8621486" cy="10972800"/>
          </a:xfrm>
        </p:grpSpPr>
        <p:sp>
          <p:nvSpPr>
            <p:cNvPr id="3" name="Freeform 3"/>
            <p:cNvSpPr/>
            <p:nvPr/>
          </p:nvSpPr>
          <p:spPr>
            <a:xfrm rot="-10800000">
              <a:off x="0" y="0"/>
              <a:ext cx="8621486" cy="10972800"/>
            </a:xfrm>
            <a:custGeom>
              <a:avLst/>
              <a:gdLst/>
              <a:ahLst/>
              <a:cxnLst/>
              <a:rect l="l" t="t" r="r" b="b"/>
              <a:pathLst>
                <a:path w="8621486" h="10972800">
                  <a:moveTo>
                    <a:pt x="0" y="0"/>
                  </a:moveTo>
                  <a:lnTo>
                    <a:pt x="8621486" y="0"/>
                  </a:lnTo>
                  <a:lnTo>
                    <a:pt x="8621486" y="10972800"/>
                  </a:lnTo>
                  <a:lnTo>
                    <a:pt x="0" y="10972800"/>
                  </a:lnTo>
                  <a:lnTo>
                    <a:pt x="0" y="0"/>
                  </a:lnTo>
                  <a:close/>
                </a:path>
              </a:pathLst>
            </a:custGeom>
            <a:blipFill>
              <a:blip r:embed="rId2"/>
              <a:stretch>
                <a:fillRect l="-5623" r="-64073"/>
              </a:stretch>
            </a:blipFill>
          </p:spPr>
        </p:sp>
        <p:sp>
          <p:nvSpPr>
            <p:cNvPr id="4" name="Freeform 4"/>
            <p:cNvSpPr/>
            <p:nvPr/>
          </p:nvSpPr>
          <p:spPr>
            <a:xfrm>
              <a:off x="1542804" y="8449545"/>
              <a:ext cx="1263845" cy="2523255"/>
            </a:xfrm>
            <a:custGeom>
              <a:avLst/>
              <a:gdLst/>
              <a:ahLst/>
              <a:cxnLst/>
              <a:rect l="l" t="t" r="r" b="b"/>
              <a:pathLst>
                <a:path w="1263845" h="2523255">
                  <a:moveTo>
                    <a:pt x="0" y="0"/>
                  </a:moveTo>
                  <a:lnTo>
                    <a:pt x="1263845" y="0"/>
                  </a:lnTo>
                  <a:lnTo>
                    <a:pt x="1263845" y="2523255"/>
                  </a:lnTo>
                  <a:lnTo>
                    <a:pt x="0" y="2523255"/>
                  </a:lnTo>
                  <a:lnTo>
                    <a:pt x="0" y="0"/>
                  </a:lnTo>
                  <a:close/>
                </a:path>
              </a:pathLst>
            </a:custGeom>
            <a:blipFill>
              <a:blip r:embed="rId3"/>
              <a:stretch>
                <a:fillRect l="-2441" r="-2441"/>
              </a:stretch>
            </a:blipFill>
          </p:spPr>
        </p:sp>
        <p:sp>
          <p:nvSpPr>
            <p:cNvPr id="5" name="Freeform 5"/>
            <p:cNvSpPr/>
            <p:nvPr/>
          </p:nvSpPr>
          <p:spPr>
            <a:xfrm>
              <a:off x="4332897" y="8950137"/>
              <a:ext cx="3720891" cy="1858585"/>
            </a:xfrm>
            <a:custGeom>
              <a:avLst/>
              <a:gdLst/>
              <a:ahLst/>
              <a:cxnLst/>
              <a:rect l="l" t="t" r="r" b="b"/>
              <a:pathLst>
                <a:path w="3720891" h="1858585">
                  <a:moveTo>
                    <a:pt x="0" y="0"/>
                  </a:moveTo>
                  <a:lnTo>
                    <a:pt x="3720891" y="0"/>
                  </a:lnTo>
                  <a:lnTo>
                    <a:pt x="3720891" y="1858585"/>
                  </a:lnTo>
                  <a:lnTo>
                    <a:pt x="0" y="1858585"/>
                  </a:lnTo>
                  <a:lnTo>
                    <a:pt x="0" y="0"/>
                  </a:lnTo>
                  <a:close/>
                </a:path>
              </a:pathLst>
            </a:custGeom>
            <a:blipFill>
              <a:blip r:embed="rId4"/>
              <a:stretch>
                <a:fillRect t="-5555" b="-5555"/>
              </a:stretch>
            </a:blipFill>
          </p:spPr>
        </p:sp>
        <p:sp>
          <p:nvSpPr>
            <p:cNvPr id="6" name="Freeform 6"/>
            <p:cNvSpPr/>
            <p:nvPr/>
          </p:nvSpPr>
          <p:spPr>
            <a:xfrm>
              <a:off x="9173" y="4764641"/>
              <a:ext cx="8612313" cy="4349574"/>
            </a:xfrm>
            <a:custGeom>
              <a:avLst/>
              <a:gdLst/>
              <a:ahLst/>
              <a:cxnLst/>
              <a:rect l="l" t="t" r="r" b="b"/>
              <a:pathLst>
                <a:path w="8612313" h="4349574">
                  <a:moveTo>
                    <a:pt x="0" y="0"/>
                  </a:moveTo>
                  <a:lnTo>
                    <a:pt x="8612313" y="0"/>
                  </a:lnTo>
                  <a:lnTo>
                    <a:pt x="8612313" y="4349574"/>
                  </a:lnTo>
                  <a:lnTo>
                    <a:pt x="0" y="4349574"/>
                  </a:lnTo>
                  <a:lnTo>
                    <a:pt x="0" y="0"/>
                  </a:lnTo>
                  <a:close/>
                </a:path>
              </a:pathLst>
            </a:custGeom>
            <a:blipFill>
              <a:blip r:embed="rId5"/>
              <a:stretch>
                <a:fillRect t="-84" b="-11026"/>
              </a:stretch>
            </a:blipFill>
          </p:spPr>
        </p:sp>
        <p:sp>
          <p:nvSpPr>
            <p:cNvPr id="7" name="Freeform 7"/>
            <p:cNvSpPr/>
            <p:nvPr/>
          </p:nvSpPr>
          <p:spPr>
            <a:xfrm>
              <a:off x="2261936" y="1639248"/>
              <a:ext cx="3705107" cy="2275268"/>
            </a:xfrm>
            <a:custGeom>
              <a:avLst/>
              <a:gdLst/>
              <a:ahLst/>
              <a:cxnLst/>
              <a:rect l="l" t="t" r="r" b="b"/>
              <a:pathLst>
                <a:path w="3705107" h="2275268">
                  <a:moveTo>
                    <a:pt x="0" y="0"/>
                  </a:moveTo>
                  <a:lnTo>
                    <a:pt x="3705106" y="0"/>
                  </a:lnTo>
                  <a:lnTo>
                    <a:pt x="3705106" y="2275268"/>
                  </a:lnTo>
                  <a:lnTo>
                    <a:pt x="0" y="2275268"/>
                  </a:lnTo>
                  <a:lnTo>
                    <a:pt x="0" y="0"/>
                  </a:lnTo>
                  <a:close/>
                </a:path>
              </a:pathLst>
            </a:custGeom>
            <a:blipFill>
              <a:blip r:embed="rId6"/>
              <a:stretch>
                <a:fillRect t="-5555" b="-110647"/>
              </a:stretch>
            </a:blipFill>
          </p:spPr>
        </p:sp>
        <p:grpSp>
          <p:nvGrpSpPr>
            <p:cNvPr id="8" name="Group 8"/>
            <p:cNvGrpSpPr/>
            <p:nvPr/>
          </p:nvGrpSpPr>
          <p:grpSpPr>
            <a:xfrm>
              <a:off x="44308" y="7572593"/>
              <a:ext cx="8577177" cy="876952"/>
              <a:chOff x="0" y="0"/>
              <a:chExt cx="2117822" cy="216531"/>
            </a:xfrm>
          </p:grpSpPr>
          <p:sp>
            <p:nvSpPr>
              <p:cNvPr id="9" name="Freeform 9"/>
              <p:cNvSpPr/>
              <p:nvPr/>
            </p:nvSpPr>
            <p:spPr>
              <a:xfrm>
                <a:off x="0" y="0"/>
                <a:ext cx="2117822" cy="216531"/>
              </a:xfrm>
              <a:custGeom>
                <a:avLst/>
                <a:gdLst/>
                <a:ahLst/>
                <a:cxnLst/>
                <a:rect l="l" t="t" r="r" b="b"/>
                <a:pathLst>
                  <a:path w="2117822" h="216531">
                    <a:moveTo>
                      <a:pt x="0" y="0"/>
                    </a:moveTo>
                    <a:lnTo>
                      <a:pt x="2117822" y="0"/>
                    </a:lnTo>
                    <a:lnTo>
                      <a:pt x="2117822" y="216531"/>
                    </a:lnTo>
                    <a:lnTo>
                      <a:pt x="0" y="216531"/>
                    </a:lnTo>
                    <a:close/>
                  </a:path>
                </a:pathLst>
              </a:custGeom>
              <a:solidFill>
                <a:srgbClr val="E9CFE9"/>
              </a:solidFill>
            </p:spPr>
          </p:sp>
          <p:sp>
            <p:nvSpPr>
              <p:cNvPr id="10" name="TextBox 10"/>
              <p:cNvSpPr txBox="1"/>
              <p:nvPr/>
            </p:nvSpPr>
            <p:spPr>
              <a:xfrm>
                <a:off x="0" y="-38100"/>
                <a:ext cx="2117822" cy="254631"/>
              </a:xfrm>
              <a:prstGeom prst="rect">
                <a:avLst/>
              </a:prstGeom>
            </p:spPr>
            <p:txBody>
              <a:bodyPr lIns="55299" tIns="55299" rIns="55299" bIns="55299" rtlCol="0" anchor="ctr"/>
              <a:lstStyle/>
              <a:p>
                <a:pPr algn="ctr">
                  <a:lnSpc>
                    <a:spcPts val="2010"/>
                  </a:lnSpc>
                </a:pPr>
                <a:endParaRPr/>
              </a:p>
            </p:txBody>
          </p:sp>
        </p:grpSp>
        <p:sp>
          <p:nvSpPr>
            <p:cNvPr id="11" name="TextBox 11"/>
            <p:cNvSpPr txBox="1"/>
            <p:nvPr/>
          </p:nvSpPr>
          <p:spPr>
            <a:xfrm>
              <a:off x="0" y="850315"/>
              <a:ext cx="8621486" cy="784504"/>
            </a:xfrm>
            <a:prstGeom prst="rect">
              <a:avLst/>
            </a:prstGeom>
          </p:spPr>
          <p:txBody>
            <a:bodyPr lIns="0" tIns="0" rIns="0" bIns="0" rtlCol="0" anchor="t">
              <a:spAutoFit/>
            </a:bodyPr>
            <a:lstStyle/>
            <a:p>
              <a:pPr algn="ctr">
                <a:lnSpc>
                  <a:spcPts val="3765"/>
                </a:lnSpc>
              </a:pPr>
              <a:r>
                <a:rPr lang="en-US" sz="4830">
                  <a:solidFill>
                    <a:srgbClr val="FFFFFF"/>
                  </a:solidFill>
                  <a:latin typeface="Anton" panose="00000500000000000000"/>
                  <a:ea typeface="Anton" panose="00000500000000000000"/>
                  <a:cs typeface="Anton" panose="00000500000000000000"/>
                  <a:sym typeface="Anton" panose="00000500000000000000"/>
                </a:rPr>
                <a:t>Enfocadas en Cristo</a:t>
              </a:r>
            </a:p>
          </p:txBody>
        </p:sp>
        <p:sp>
          <p:nvSpPr>
            <p:cNvPr id="12" name="TextBox 12"/>
            <p:cNvSpPr txBox="1"/>
            <p:nvPr/>
          </p:nvSpPr>
          <p:spPr>
            <a:xfrm>
              <a:off x="0" y="3611556"/>
              <a:ext cx="8532869" cy="1570908"/>
            </a:xfrm>
            <a:prstGeom prst="rect">
              <a:avLst/>
            </a:prstGeom>
          </p:spPr>
          <p:txBody>
            <a:bodyPr lIns="0" tIns="0" rIns="0" bIns="0" rtlCol="0" anchor="t">
              <a:spAutoFit/>
            </a:bodyPr>
            <a:lstStyle/>
            <a:p>
              <a:pPr algn="ctr">
                <a:lnSpc>
                  <a:spcPts val="5055"/>
                </a:lnSpc>
              </a:pPr>
              <a:r>
                <a:rPr lang="en-US" sz="2780" spc="138">
                  <a:solidFill>
                    <a:srgbClr val="FFFFFF"/>
                  </a:solidFill>
                  <a:latin typeface="Anton" panose="00000500000000000000"/>
                  <a:ea typeface="Anton" panose="00000500000000000000"/>
                  <a:cs typeface="Anton" panose="00000500000000000000"/>
                  <a:sym typeface="Anton" panose="00000500000000000000"/>
                </a:rPr>
                <a:t>Para avanzar en unidad</a:t>
              </a:r>
            </a:p>
            <a:p>
              <a:pPr algn="ctr">
                <a:lnSpc>
                  <a:spcPts val="5055"/>
                </a:lnSpc>
              </a:pPr>
              <a:r>
                <a:rPr lang="en-US" sz="2780" spc="138">
                  <a:solidFill>
                    <a:srgbClr val="FFFFFF"/>
                  </a:solidFill>
                  <a:latin typeface="Anton" panose="00000500000000000000"/>
                  <a:ea typeface="Anton" panose="00000500000000000000"/>
                  <a:cs typeface="Anton" panose="00000500000000000000"/>
                  <a:sym typeface="Anton" panose="00000500000000000000"/>
                </a:rPr>
                <a:t>Hebreos 12:1-2</a:t>
              </a:r>
            </a:p>
          </p:txBody>
        </p:sp>
      </p:grpSp>
      <p:sp>
        <p:nvSpPr>
          <p:cNvPr id="13" name="TextBox 13"/>
          <p:cNvSpPr txBox="1"/>
          <p:nvPr/>
        </p:nvSpPr>
        <p:spPr>
          <a:xfrm>
            <a:off x="8158051" y="933450"/>
            <a:ext cx="9230469" cy="2749663"/>
          </a:xfrm>
          <a:prstGeom prst="rect">
            <a:avLst/>
          </a:prstGeom>
        </p:spPr>
        <p:txBody>
          <a:bodyPr lIns="0" tIns="0" rIns="0" bIns="0" rtlCol="0" anchor="t">
            <a:spAutoFit/>
          </a:bodyPr>
          <a:lstStyle/>
          <a:p>
            <a:pPr algn="ctr">
              <a:lnSpc>
                <a:spcPts val="7280"/>
              </a:lnSpc>
            </a:pPr>
            <a:r>
              <a:rPr lang="en-US" sz="5200" b="1" dirty="0">
                <a:solidFill>
                  <a:srgbClr val="000000"/>
                </a:solidFill>
                <a:latin typeface="Open Sans Bold" panose="020B0806030504020204"/>
                <a:ea typeface="Open Sans Bold" panose="020B0806030504020204"/>
                <a:cs typeface="Open Sans Bold" panose="020B0806030504020204"/>
                <a:sym typeface="Open Sans Bold" panose="020B0806030504020204"/>
              </a:rPr>
              <a:t>INFORME  2025</a:t>
            </a:r>
          </a:p>
          <a:p>
            <a:pPr algn="ctr">
              <a:lnSpc>
                <a:spcPts val="7280"/>
              </a:lnSpc>
            </a:pPr>
            <a:r>
              <a:rPr lang="en-US" sz="5200" b="1" dirty="0">
                <a:solidFill>
                  <a:srgbClr val="000000"/>
                </a:solidFill>
                <a:latin typeface="Open Sans Bold" panose="020B0806030504020204"/>
                <a:ea typeface="Open Sans Bold" panose="020B0806030504020204"/>
                <a:cs typeface="Open Sans Bold" panose="020B0806030504020204"/>
                <a:sym typeface="Open Sans Bold" panose="020B0806030504020204"/>
              </a:rPr>
              <a:t>MUJERES REGIONAL</a:t>
            </a:r>
          </a:p>
          <a:p>
            <a:pPr algn="ctr">
              <a:lnSpc>
                <a:spcPts val="7280"/>
              </a:lnSpc>
            </a:pPr>
            <a:r>
              <a:rPr lang="en-US" sz="5200" b="1" dirty="0">
                <a:solidFill>
                  <a:srgbClr val="000000"/>
                </a:solidFill>
                <a:latin typeface="Open Sans Bold" panose="020B0806030504020204"/>
                <a:ea typeface="Open Sans Bold" panose="020B0806030504020204"/>
                <a:cs typeface="Open Sans Bold" panose="020B0806030504020204"/>
                <a:sym typeface="Open Sans Bold" panose="020B0806030504020204"/>
              </a:rPr>
              <a:t>TOLIMA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7954" y="1551972"/>
            <a:ext cx="1923241" cy="2299527"/>
          </a:xfrm>
          <a:custGeom>
            <a:avLst/>
            <a:gdLst/>
            <a:ahLst/>
            <a:cxnLst/>
            <a:rect l="l" t="t" r="r" b="b"/>
            <a:pathLst>
              <a:path w="1923241" h="2299527">
                <a:moveTo>
                  <a:pt x="0" y="0"/>
                </a:moveTo>
                <a:lnTo>
                  <a:pt x="1923241" y="0"/>
                </a:lnTo>
                <a:lnTo>
                  <a:pt x="1923241" y="2299527"/>
                </a:lnTo>
                <a:lnTo>
                  <a:pt x="0" y="22995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444919"/>
            <a:ext cx="1788241" cy="914988"/>
          </a:xfrm>
          <a:prstGeom prst="rect">
            <a:avLst/>
          </a:prstGeom>
        </p:spPr>
        <p:txBody>
          <a:bodyPr lIns="0" tIns="0" rIns="0" bIns="0" rtlCol="0" anchor="t">
            <a:spAutoFit/>
          </a:bodyPr>
          <a:lstStyle/>
          <a:p>
            <a:pPr algn="ctr">
              <a:lnSpc>
                <a:spcPts val="3460"/>
              </a:lnSpc>
            </a:pPr>
            <a:r>
              <a:rPr lang="en-US" sz="3885">
                <a:solidFill>
                  <a:srgbClr val="3E6C8C"/>
                </a:solidFill>
                <a:latin typeface="Baloo" panose="03080902040302020200"/>
                <a:ea typeface="Baloo" panose="03080902040302020200"/>
                <a:cs typeface="Baloo" panose="03080902040302020200"/>
                <a:sym typeface="Baloo" panose="03080902040302020200"/>
              </a:rPr>
              <a:t>ACCIÓN SOCIAL</a:t>
            </a:r>
          </a:p>
        </p:txBody>
      </p:sp>
      <p:sp>
        <p:nvSpPr>
          <p:cNvPr id="4" name="TextBox 4"/>
          <p:cNvSpPr txBox="1"/>
          <p:nvPr/>
        </p:nvSpPr>
        <p:spPr>
          <a:xfrm>
            <a:off x="5105400" y="8020900"/>
            <a:ext cx="3529976" cy="1924543"/>
          </a:xfrm>
          <a:prstGeom prst="rect">
            <a:avLst/>
          </a:prstGeom>
        </p:spPr>
        <p:txBody>
          <a:bodyPr lIns="0" tIns="0" rIns="0" bIns="0" rtlCol="0" anchor="t">
            <a:spAutoFit/>
          </a:bodyPr>
          <a:lstStyle/>
          <a:p>
            <a:pPr algn="ctr">
              <a:lnSpc>
                <a:spcPts val="2595"/>
              </a:lnSpc>
            </a:pPr>
            <a:r>
              <a:rPr lang="en-US" sz="1855" dirty="0">
                <a:solidFill>
                  <a:srgbClr val="000000"/>
                </a:solidFill>
                <a:latin typeface="Open Sans" panose="020B0606030504020204"/>
                <a:ea typeface="Open Sans" panose="020B0606030504020204"/>
                <a:cs typeface="Open Sans" panose="020B0606030504020204"/>
                <a:sym typeface="Open Sans" panose="020B0606030504020204"/>
              </a:rPr>
              <a:t>REALIZAR CAPACITACIONES PARA PROMOVER EL EMPRENDIMIENTO Y HACER IMPACTO SOCIAL Y EVANGELISTICO EN LA COMUNIDAD</a:t>
            </a:r>
          </a:p>
        </p:txBody>
      </p:sp>
      <p:sp>
        <p:nvSpPr>
          <p:cNvPr id="5" name="TextBox 5"/>
          <p:cNvSpPr txBox="1"/>
          <p:nvPr/>
        </p:nvSpPr>
        <p:spPr>
          <a:xfrm>
            <a:off x="5223933" y="7349954"/>
            <a:ext cx="3122122" cy="606154"/>
          </a:xfrm>
          <a:prstGeom prst="rect">
            <a:avLst/>
          </a:prstGeom>
        </p:spPr>
        <p:txBody>
          <a:bodyPr lIns="0" tIns="0" rIns="0" bIns="0" rtlCol="0" anchor="t">
            <a:spAutoFit/>
          </a:bodyPr>
          <a:lstStyle/>
          <a:p>
            <a:pPr algn="ctr">
              <a:lnSpc>
                <a:spcPts val="4915"/>
              </a:lnSpc>
            </a:pPr>
            <a:r>
              <a:rPr lang="en-US" sz="3510" dirty="0">
                <a:solidFill>
                  <a:srgbClr val="3E6C8C"/>
                </a:solidFill>
                <a:latin typeface="Baloo" panose="03080902040302020200"/>
                <a:ea typeface="Baloo" panose="03080902040302020200"/>
                <a:cs typeface="Baloo" panose="03080902040302020200"/>
                <a:sym typeface="Baloo" panose="03080902040302020200"/>
              </a:rPr>
              <a:t>CUMPLIR</a:t>
            </a:r>
          </a:p>
        </p:txBody>
      </p:sp>
      <p:sp>
        <p:nvSpPr>
          <p:cNvPr id="6" name="TextBox 6"/>
          <p:cNvSpPr txBox="1"/>
          <p:nvPr/>
        </p:nvSpPr>
        <p:spPr>
          <a:xfrm>
            <a:off x="4884290" y="694470"/>
            <a:ext cx="3365270" cy="545703"/>
          </a:xfrm>
          <a:prstGeom prst="rect">
            <a:avLst/>
          </a:prstGeom>
        </p:spPr>
        <p:txBody>
          <a:bodyPr lIns="0" tIns="0" rIns="0" bIns="0" rtlCol="0" anchor="t">
            <a:spAutoFit/>
          </a:bodyPr>
          <a:lstStyle/>
          <a:p>
            <a:pPr algn="ctr">
              <a:lnSpc>
                <a:spcPts val="4570"/>
              </a:lnSpc>
            </a:pPr>
            <a:r>
              <a:rPr lang="en-US" sz="3265" dirty="0">
                <a:solidFill>
                  <a:srgbClr val="3E6C8C"/>
                </a:solidFill>
                <a:latin typeface="Baloo" panose="03080902040302020200"/>
                <a:ea typeface="Baloo" panose="03080902040302020200"/>
                <a:cs typeface="Baloo" panose="03080902040302020200"/>
                <a:sym typeface="Baloo" panose="03080902040302020200"/>
              </a:rPr>
              <a:t>ESTABLECER</a:t>
            </a:r>
          </a:p>
        </p:txBody>
      </p:sp>
      <p:sp>
        <p:nvSpPr>
          <p:cNvPr id="7" name="TextBox 7"/>
          <p:cNvSpPr txBox="1"/>
          <p:nvPr/>
        </p:nvSpPr>
        <p:spPr>
          <a:xfrm>
            <a:off x="4801937" y="1204026"/>
            <a:ext cx="3583853" cy="1933646"/>
          </a:xfrm>
          <a:prstGeom prst="rect">
            <a:avLst/>
          </a:prstGeom>
        </p:spPr>
        <p:txBody>
          <a:bodyPr lIns="0" tIns="0" rIns="0" bIns="0" rtlCol="0" anchor="t">
            <a:spAutoFit/>
          </a:bodyPr>
          <a:lstStyle/>
          <a:p>
            <a:pPr algn="ctr">
              <a:lnSpc>
                <a:spcPts val="2620"/>
              </a:lnSpc>
            </a:pPr>
            <a:r>
              <a:rPr lang="en-US" sz="1870" dirty="0">
                <a:solidFill>
                  <a:srgbClr val="000000"/>
                </a:solidFill>
                <a:latin typeface="Open Sans" panose="020B0606030504020204"/>
                <a:ea typeface="Open Sans" panose="020B0606030504020204"/>
                <a:cs typeface="Open Sans" panose="020B0606030504020204"/>
                <a:sym typeface="Open Sans" panose="020B0606030504020204"/>
              </a:rPr>
              <a:t>CREAR UN PROYECTO DE FINANZAS BIBLICAS PARA EQUIPAR Y BRINDAR ESCENARIOS QUE AYUDEN A LAS MUJERES A CRECER EN ESTA AREA. </a:t>
            </a:r>
          </a:p>
        </p:txBody>
      </p:sp>
      <p:sp>
        <p:nvSpPr>
          <p:cNvPr id="8" name="TextBox 8"/>
          <p:cNvSpPr txBox="1"/>
          <p:nvPr/>
        </p:nvSpPr>
        <p:spPr>
          <a:xfrm>
            <a:off x="4885627" y="4293874"/>
            <a:ext cx="3529976" cy="2117640"/>
          </a:xfrm>
          <a:prstGeom prst="rect">
            <a:avLst/>
          </a:prstGeom>
        </p:spPr>
        <p:txBody>
          <a:bodyPr lIns="0" tIns="0" rIns="0" bIns="0" rtlCol="0" anchor="t">
            <a:spAutoFit/>
          </a:bodyPr>
          <a:lstStyle/>
          <a:p>
            <a:pPr algn="ctr">
              <a:lnSpc>
                <a:spcPts val="2455"/>
              </a:lnSpc>
            </a:pPr>
            <a:r>
              <a:rPr lang="en-US" sz="1755" dirty="0">
                <a:solidFill>
                  <a:srgbClr val="000000"/>
                </a:solidFill>
                <a:latin typeface="Open Sans" panose="020B0606030504020204"/>
                <a:ea typeface="Open Sans" panose="020B0606030504020204"/>
                <a:cs typeface="Open Sans" panose="020B0606030504020204"/>
                <a:sym typeface="Open Sans" panose="020B0606030504020204"/>
              </a:rPr>
              <a:t>REALIZAR ACTIVIDADES PROPIAS PARA LA RECOLECCIÓN DE LA OFRENDA DE 50MIL PESOS MENSUALES POR REGIONAL PARA APOYAR UN PROYECTO SOCIAL CON ENFASIS EVANGELISTICO</a:t>
            </a:r>
          </a:p>
        </p:txBody>
      </p:sp>
      <p:sp>
        <p:nvSpPr>
          <p:cNvPr id="9" name="TextBox 9"/>
          <p:cNvSpPr txBox="1"/>
          <p:nvPr/>
        </p:nvSpPr>
        <p:spPr>
          <a:xfrm>
            <a:off x="4801937" y="3542046"/>
            <a:ext cx="3281224" cy="530053"/>
          </a:xfrm>
          <a:prstGeom prst="rect">
            <a:avLst/>
          </a:prstGeom>
        </p:spPr>
        <p:txBody>
          <a:bodyPr lIns="0" tIns="0" rIns="0" bIns="0" rtlCol="0" anchor="t">
            <a:spAutoFit/>
          </a:bodyPr>
          <a:lstStyle/>
          <a:p>
            <a:pPr algn="ctr">
              <a:lnSpc>
                <a:spcPts val="4385"/>
              </a:lnSpc>
            </a:pPr>
            <a:r>
              <a:rPr lang="en-US" sz="3130" dirty="0">
                <a:solidFill>
                  <a:srgbClr val="3E6C8C"/>
                </a:solidFill>
                <a:latin typeface="Baloo" panose="03080902040302020200"/>
                <a:ea typeface="Baloo" panose="03080902040302020200"/>
                <a:cs typeface="Baloo" panose="03080902040302020200"/>
                <a:sym typeface="Baloo" panose="03080902040302020200"/>
              </a:rPr>
              <a:t>FORTALECER</a:t>
            </a:r>
          </a:p>
        </p:txBody>
      </p:sp>
      <p:sp>
        <p:nvSpPr>
          <p:cNvPr id="10" name="TextBox 10"/>
          <p:cNvSpPr txBox="1"/>
          <p:nvPr/>
        </p:nvSpPr>
        <p:spPr>
          <a:xfrm>
            <a:off x="634875" y="4742534"/>
            <a:ext cx="2829398" cy="662418"/>
          </a:xfrm>
          <a:prstGeom prst="rect">
            <a:avLst/>
          </a:prstGeom>
        </p:spPr>
        <p:txBody>
          <a:bodyPr lIns="0" tIns="0" rIns="0" bIns="0" rtlCol="0" anchor="t">
            <a:spAutoFit/>
          </a:bodyPr>
          <a:lstStyle/>
          <a:p>
            <a:pPr algn="ctr">
              <a:lnSpc>
                <a:spcPts val="5490"/>
              </a:lnSpc>
            </a:pPr>
            <a:r>
              <a:rPr lang="en-US" sz="3920">
                <a:solidFill>
                  <a:srgbClr val="3E6C8C"/>
                </a:solidFill>
                <a:latin typeface="Baloo" panose="03080902040302020200"/>
                <a:ea typeface="Baloo" panose="03080902040302020200"/>
                <a:cs typeface="Baloo" panose="03080902040302020200"/>
                <a:sym typeface="Baloo" panose="03080902040302020200"/>
              </a:rPr>
              <a:t>META</a:t>
            </a:r>
          </a:p>
        </p:txBody>
      </p:sp>
      <p:sp>
        <p:nvSpPr>
          <p:cNvPr id="11" name="TextBox 11"/>
          <p:cNvSpPr txBox="1"/>
          <p:nvPr/>
        </p:nvSpPr>
        <p:spPr>
          <a:xfrm>
            <a:off x="559457" y="5798503"/>
            <a:ext cx="2980234" cy="4555868"/>
          </a:xfrm>
          <a:prstGeom prst="rect">
            <a:avLst/>
          </a:prstGeom>
        </p:spPr>
        <p:txBody>
          <a:bodyPr lIns="0" tIns="0" rIns="0" bIns="0" rtlCol="0" anchor="t">
            <a:spAutoFit/>
          </a:bodyPr>
          <a:lstStyle/>
          <a:p>
            <a:pPr algn="ctr">
              <a:lnSpc>
                <a:spcPts val="2465"/>
              </a:lnSpc>
            </a:pPr>
            <a:r>
              <a:rPr lang="en-US" sz="1760">
                <a:solidFill>
                  <a:srgbClr val="000000"/>
                </a:solidFill>
                <a:latin typeface="Open Sans" panose="020B0606030504020204"/>
                <a:ea typeface="Open Sans" panose="020B0606030504020204"/>
                <a:cs typeface="Open Sans" panose="020B0606030504020204"/>
                <a:sym typeface="Open Sans" panose="020B0606030504020204"/>
              </a:rPr>
              <a:t> CAPACITAR A LAS MUJERES BAUTISTAS COLOMBIANAS PARA QUE DESARROLLEN EMPRENDIMIENTOS A TRAVÉS DE LOS CUALES SE LLEGUE A LAS COMUNIDADES CON EL EVANGELIO DE CRISTO.</a:t>
            </a:r>
          </a:p>
          <a:p>
            <a:pPr algn="ctr">
              <a:lnSpc>
                <a:spcPts val="2465"/>
              </a:lnSpc>
            </a:pPr>
            <a:endParaRPr lang="en-US" sz="1760">
              <a:solidFill>
                <a:srgbClr val="000000"/>
              </a:solidFill>
              <a:latin typeface="Open Sans" panose="020B0606030504020204"/>
              <a:ea typeface="Open Sans" panose="020B0606030504020204"/>
              <a:cs typeface="Open Sans" panose="020B0606030504020204"/>
              <a:sym typeface="Open Sans" panose="020B0606030504020204"/>
            </a:endParaRPr>
          </a:p>
          <a:p>
            <a:pPr algn="ctr">
              <a:lnSpc>
                <a:spcPts val="2465"/>
              </a:lnSpc>
            </a:pPr>
            <a:r>
              <a:rPr lang="en-US" sz="1760">
                <a:solidFill>
                  <a:srgbClr val="000000"/>
                </a:solidFill>
                <a:latin typeface="Open Sans" panose="020B0606030504020204"/>
                <a:ea typeface="Open Sans" panose="020B0606030504020204"/>
                <a:cs typeface="Open Sans" panose="020B0606030504020204"/>
                <a:sym typeface="Open Sans" panose="020B0606030504020204"/>
              </a:rPr>
              <a:t> SOSTENER UN PROYECTO NACIONAL E IMPULSAR PROYECTOS SOCIALES QUE CADA REGIÓN PUEDA TENER.</a:t>
            </a:r>
          </a:p>
          <a:p>
            <a:pPr algn="ctr">
              <a:lnSpc>
                <a:spcPts val="2465"/>
              </a:lnSpc>
            </a:pPr>
            <a:endParaRPr lang="en-US" sz="176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2" name="TextBox 12"/>
          <p:cNvSpPr txBox="1"/>
          <p:nvPr/>
        </p:nvSpPr>
        <p:spPr>
          <a:xfrm>
            <a:off x="10111043" y="701565"/>
            <a:ext cx="5725477" cy="671257"/>
          </a:xfrm>
          <a:prstGeom prst="rect">
            <a:avLst/>
          </a:prstGeom>
        </p:spPr>
        <p:txBody>
          <a:bodyPr lIns="0" tIns="0" rIns="0" bIns="0" rtlCol="0" anchor="t">
            <a:spAutoFit/>
          </a:bodyPr>
          <a:lstStyle/>
          <a:p>
            <a:pPr algn="ctr">
              <a:lnSpc>
                <a:spcPts val="5525"/>
              </a:lnSpc>
            </a:pPr>
            <a:r>
              <a:rPr lang="en-US" sz="3945">
                <a:solidFill>
                  <a:srgbClr val="3E6C8C"/>
                </a:solidFill>
                <a:latin typeface="Baloo" panose="03080902040302020200"/>
                <a:ea typeface="Baloo" panose="03080902040302020200"/>
                <a:cs typeface="Baloo" panose="03080902040302020200"/>
                <a:sym typeface="Baloo" panose="03080902040302020200"/>
              </a:rPr>
              <a:t>RESULTADOS</a:t>
            </a:r>
          </a:p>
        </p:txBody>
      </p:sp>
      <p:sp>
        <p:nvSpPr>
          <p:cNvPr id="13" name="CuadroTexto 12">
            <a:extLst>
              <a:ext uri="{FF2B5EF4-FFF2-40B4-BE49-F238E27FC236}">
                <a16:creationId xmlns:a16="http://schemas.microsoft.com/office/drawing/2014/main" id="{8131D52B-F245-4767-A337-A2E3C13B9F0C}"/>
              </a:ext>
            </a:extLst>
          </p:cNvPr>
          <p:cNvSpPr txBox="1"/>
          <p:nvPr/>
        </p:nvSpPr>
        <p:spPr>
          <a:xfrm>
            <a:off x="9144000" y="7435508"/>
            <a:ext cx="8839200" cy="2677656"/>
          </a:xfrm>
          <a:prstGeom prst="rect">
            <a:avLst/>
          </a:prstGeom>
          <a:effectLst>
            <a:glow rad="139700">
              <a:schemeClr val="accent3">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400" dirty="0"/>
              <a:t>Desde la Regional se ha animado a que se hagan proyectos sociales,  se ha motivado a implementar tesoros en los cielos. Actualmente cada iglesia local realiza acción social con mercados Proyectos sociales vigentes1 Iglesia- Gracias Milagrosas, mercados a familias vulnerables. Vestier Celestial, ropa nueva y usada gratis para familias vulnerables (tesoros en los cielos sigue vigente)1 Iglesia Proyecto, tejiendo oportunidades (tesoros en los cielos vigente)</a:t>
            </a:r>
            <a:endParaRPr lang="es-CO" sz="2400" dirty="0"/>
          </a:p>
        </p:txBody>
      </p:sp>
      <p:graphicFrame>
        <p:nvGraphicFramePr>
          <p:cNvPr id="14" name="Tabla 14">
            <a:extLst>
              <a:ext uri="{FF2B5EF4-FFF2-40B4-BE49-F238E27FC236}">
                <a16:creationId xmlns:a16="http://schemas.microsoft.com/office/drawing/2014/main" id="{F22B89EF-90E3-F036-47FA-40177D9D2307}"/>
              </a:ext>
            </a:extLst>
          </p:cNvPr>
          <p:cNvGraphicFramePr>
            <a:graphicFrameLocks noGrp="1"/>
          </p:cNvGraphicFramePr>
          <p:nvPr>
            <p:extLst>
              <p:ext uri="{D42A27DB-BD31-4B8C-83A1-F6EECF244321}">
                <p14:modId xmlns:p14="http://schemas.microsoft.com/office/powerpoint/2010/main" val="3992499777"/>
              </p:ext>
            </p:extLst>
          </p:nvPr>
        </p:nvGraphicFramePr>
        <p:xfrm>
          <a:off x="10058400" y="1272489"/>
          <a:ext cx="7924800" cy="2299527"/>
        </p:xfrm>
        <a:graphic>
          <a:graphicData uri="http://schemas.openxmlformats.org/drawingml/2006/table">
            <a:tbl>
              <a:tblPr firstRow="1" bandRow="1">
                <a:tableStyleId>{5C22544A-7EE6-4342-B048-85BDC9FD1C3A}</a:tableStyleId>
              </a:tblPr>
              <a:tblGrid>
                <a:gridCol w="7924800">
                  <a:extLst>
                    <a:ext uri="{9D8B030D-6E8A-4147-A177-3AD203B41FA5}">
                      <a16:colId xmlns:a16="http://schemas.microsoft.com/office/drawing/2014/main" val="353851339"/>
                    </a:ext>
                  </a:extLst>
                </a:gridCol>
              </a:tblGrid>
              <a:tr h="22995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800" b="1" kern="1200" dirty="0">
                          <a:solidFill>
                            <a:schemeClr val="lt1"/>
                          </a:solidFill>
                          <a:effectLst/>
                          <a:latin typeface="+mj-lt"/>
                          <a:ea typeface="+mn-ea"/>
                          <a:cs typeface="+mn-cs"/>
                        </a:rPr>
                        <a:t>. La región pide más claridad a la presidente nacional, frente al termino finanzas ya que, en esta región solo se tiene 1 líder regional y lo financiero financiero, requiere que una hermana tesorera comprometida, que tenga contacto con la Pres. Nacional y con la </a:t>
                      </a:r>
                      <a:r>
                        <a:rPr lang="es-US" sz="1800" b="1" kern="1200" dirty="0" err="1">
                          <a:solidFill>
                            <a:schemeClr val="lt1"/>
                          </a:solidFill>
                          <a:effectLst/>
                          <a:latin typeface="+mj-lt"/>
                          <a:ea typeface="+mn-ea"/>
                          <a:cs typeface="+mn-cs"/>
                        </a:rPr>
                        <a:t>dbc</a:t>
                      </a:r>
                      <a:r>
                        <a:rPr lang="es-US" sz="1800" b="1" kern="1200" dirty="0">
                          <a:solidFill>
                            <a:schemeClr val="lt1"/>
                          </a:solidFill>
                          <a:effectLst/>
                          <a:latin typeface="+mj-lt"/>
                          <a:ea typeface="+mn-ea"/>
                          <a:cs typeface="+mn-cs"/>
                        </a:rPr>
                        <a:t>, para hacer cuadres de DMO </a:t>
                      </a:r>
                      <a:r>
                        <a:rPr lang="es-US" sz="1800" b="1" kern="1200" dirty="0" err="1">
                          <a:solidFill>
                            <a:schemeClr val="lt1"/>
                          </a:solidFill>
                          <a:effectLst/>
                          <a:latin typeface="+mj-lt"/>
                          <a:ea typeface="+mn-ea"/>
                          <a:cs typeface="+mn-cs"/>
                        </a:rPr>
                        <a:t>etc</a:t>
                      </a:r>
                      <a:r>
                        <a:rPr lang="es-US" sz="1800" b="1" kern="1200" dirty="0">
                          <a:solidFill>
                            <a:schemeClr val="lt1"/>
                          </a:solidFill>
                          <a:effectLst/>
                          <a:latin typeface="+mj-lt"/>
                          <a:ea typeface="+mn-ea"/>
                          <a:cs typeface="+mn-cs"/>
                        </a:rPr>
                        <a:t>, una secretaria. Como líder regional le sugiero a las </a:t>
                      </a:r>
                      <a:r>
                        <a:rPr lang="es-US" sz="1800" b="1" kern="1200" dirty="0" err="1">
                          <a:solidFill>
                            <a:schemeClr val="lt1"/>
                          </a:solidFill>
                          <a:effectLst/>
                          <a:latin typeface="+mj-lt"/>
                          <a:ea typeface="+mn-ea"/>
                          <a:cs typeface="+mn-cs"/>
                        </a:rPr>
                        <a:t>Asibatog</a:t>
                      </a:r>
                      <a:r>
                        <a:rPr lang="es-US" sz="1800" b="1" kern="1200" dirty="0">
                          <a:solidFill>
                            <a:schemeClr val="lt1"/>
                          </a:solidFill>
                          <a:effectLst/>
                          <a:latin typeface="+mj-lt"/>
                          <a:ea typeface="+mn-ea"/>
                          <a:cs typeface="+mn-cs"/>
                        </a:rPr>
                        <a:t> apoyo, para que se fortalezca el equipo regional, ya que es mucha carga para una sola Líder Regional. </a:t>
                      </a:r>
                    </a:p>
                    <a:p>
                      <a:endParaRPr lang="es-US" dirty="0"/>
                    </a:p>
                  </a:txBody>
                  <a:tcPr/>
                </a:tc>
                <a:extLst>
                  <a:ext uri="{0D108BD9-81ED-4DB2-BD59-A6C34878D82A}">
                    <a16:rowId xmlns:a16="http://schemas.microsoft.com/office/drawing/2014/main" val="4256985120"/>
                  </a:ext>
                </a:extLst>
              </a:tr>
            </a:tbl>
          </a:graphicData>
        </a:graphic>
      </p:graphicFrame>
      <p:graphicFrame>
        <p:nvGraphicFramePr>
          <p:cNvPr id="15" name="Tabla 15">
            <a:extLst>
              <a:ext uri="{FF2B5EF4-FFF2-40B4-BE49-F238E27FC236}">
                <a16:creationId xmlns:a16="http://schemas.microsoft.com/office/drawing/2014/main" id="{42E91B93-2A16-6AAB-DB5D-CA9805EE8853}"/>
              </a:ext>
            </a:extLst>
          </p:cNvPr>
          <p:cNvGraphicFramePr>
            <a:graphicFrameLocks noGrp="1"/>
          </p:cNvGraphicFramePr>
          <p:nvPr>
            <p:extLst>
              <p:ext uri="{D42A27DB-BD31-4B8C-83A1-F6EECF244321}">
                <p14:modId xmlns:p14="http://schemas.microsoft.com/office/powerpoint/2010/main" val="2150827308"/>
              </p:ext>
            </p:extLst>
          </p:nvPr>
        </p:nvGraphicFramePr>
        <p:xfrm>
          <a:off x="8678825" y="4079679"/>
          <a:ext cx="9304375" cy="2560320"/>
        </p:xfrm>
        <a:graphic>
          <a:graphicData uri="http://schemas.openxmlformats.org/drawingml/2006/table">
            <a:tbl>
              <a:tblPr firstRow="1" bandRow="1">
                <a:tableStyleId>{5C22544A-7EE6-4342-B048-85BDC9FD1C3A}</a:tableStyleId>
              </a:tblPr>
              <a:tblGrid>
                <a:gridCol w="9304375">
                  <a:extLst>
                    <a:ext uri="{9D8B030D-6E8A-4147-A177-3AD203B41FA5}">
                      <a16:colId xmlns:a16="http://schemas.microsoft.com/office/drawing/2014/main" val="488944996"/>
                    </a:ext>
                  </a:extLst>
                </a:gridCol>
              </a:tblGrid>
              <a:tr h="2286000">
                <a:tc>
                  <a:txBody>
                    <a:bodyPr/>
                    <a:lstStyle/>
                    <a:p>
                      <a:endParaRPr lang="es-US" sz="1800" b="1" kern="1200" dirty="0">
                        <a:solidFill>
                          <a:schemeClr val="lt1"/>
                        </a:solidFill>
                        <a:effectLst/>
                        <a:latin typeface="+mn-lt"/>
                        <a:ea typeface="+mn-ea"/>
                        <a:cs typeface="+mn-cs"/>
                      </a:endParaRPr>
                    </a:p>
                    <a:p>
                      <a:r>
                        <a:rPr lang="es-US" sz="1800" b="1" kern="1200" dirty="0">
                          <a:solidFill>
                            <a:schemeClr val="lt1"/>
                          </a:solidFill>
                          <a:effectLst/>
                          <a:latin typeface="+mn-lt"/>
                          <a:ea typeface="+mn-ea"/>
                          <a:cs typeface="+mn-cs"/>
                        </a:rPr>
                        <a:t>Desde su creación y proyección con la anterior presidenta, como Líder Regional, gestione para que la </a:t>
                      </a:r>
                      <a:r>
                        <a:rPr lang="es-US" sz="1800" b="1" kern="1200" dirty="0" err="1">
                          <a:solidFill>
                            <a:schemeClr val="lt1"/>
                          </a:solidFill>
                          <a:effectLst/>
                          <a:latin typeface="+mn-lt"/>
                          <a:ea typeface="+mn-ea"/>
                          <a:cs typeface="+mn-cs"/>
                        </a:rPr>
                        <a:t>Asibatog</a:t>
                      </a:r>
                      <a:r>
                        <a:rPr lang="es-US" sz="1800" b="1" kern="1200" dirty="0">
                          <a:solidFill>
                            <a:schemeClr val="lt1"/>
                          </a:solidFill>
                          <a:effectLst/>
                          <a:latin typeface="+mn-lt"/>
                          <a:ea typeface="+mn-ea"/>
                          <a:cs typeface="+mn-cs"/>
                        </a:rPr>
                        <a:t> apoyara el Proyecto Social de Puerto Inírida, no recuerdo el tiempo, no más de un año. Y otras gestiones muy mínimas a comparación de otras regionales. Es una de nuestras debilidades. Se le comunicara a la </a:t>
                      </a:r>
                      <a:r>
                        <a:rPr lang="es-US" sz="1800" b="1" kern="1200" dirty="0" err="1">
                          <a:solidFill>
                            <a:schemeClr val="lt1"/>
                          </a:solidFill>
                          <a:effectLst/>
                          <a:latin typeface="+mn-lt"/>
                          <a:ea typeface="+mn-ea"/>
                          <a:cs typeface="+mn-cs"/>
                        </a:rPr>
                        <a:t>Asibatog</a:t>
                      </a:r>
                      <a:r>
                        <a:rPr lang="es-US" sz="1800" b="1" kern="1200" dirty="0">
                          <a:solidFill>
                            <a:schemeClr val="lt1"/>
                          </a:solidFill>
                          <a:effectLst/>
                          <a:latin typeface="+mn-lt"/>
                          <a:ea typeface="+mn-ea"/>
                          <a:cs typeface="+mn-cs"/>
                        </a:rPr>
                        <a:t>, nuevamente sobre este tema, es algo cultural poco a poco con la lideres locales, se les va enseñando. En reuniones anteriores se tocó este asunto, algunos pastores expresaron que se apoyara en lo social a la regional.</a:t>
                      </a:r>
                    </a:p>
                    <a:p>
                      <a:r>
                        <a:rPr lang="es-US" sz="1800" b="1" kern="1200" dirty="0">
                          <a:solidFill>
                            <a:schemeClr val="lt1"/>
                          </a:solidFill>
                          <a:effectLst/>
                          <a:latin typeface="+mn-lt"/>
                          <a:ea typeface="+mn-ea"/>
                          <a:cs typeface="+mn-cs"/>
                        </a:rPr>
                        <a:t> </a:t>
                      </a:r>
                    </a:p>
                    <a:p>
                      <a:endParaRPr lang="es-US" dirty="0"/>
                    </a:p>
                  </a:txBody>
                  <a:tcPr/>
                </a:tc>
                <a:extLst>
                  <a:ext uri="{0D108BD9-81ED-4DB2-BD59-A6C34878D82A}">
                    <a16:rowId xmlns:a16="http://schemas.microsoft.com/office/drawing/2014/main" val="252006594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D31D539-98A9-4346-B095-E446FB1BCF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958299"/>
            <a:ext cx="4286250" cy="5715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ángulo: esquinas redondeadas 4">
            <a:extLst>
              <a:ext uri="{FF2B5EF4-FFF2-40B4-BE49-F238E27FC236}">
                <a16:creationId xmlns:a16="http://schemas.microsoft.com/office/drawing/2014/main" id="{F561B203-2516-4C76-91BF-ABC0C26B99C5}"/>
              </a:ext>
            </a:extLst>
          </p:cNvPr>
          <p:cNvSpPr/>
          <p:nvPr/>
        </p:nvSpPr>
        <p:spPr>
          <a:xfrm>
            <a:off x="1028700" y="7505700"/>
            <a:ext cx="5734050" cy="1219200"/>
          </a:xfrm>
          <a:prstGeom prst="roundRect">
            <a:avLst/>
          </a:prstGeom>
          <a:solidFill>
            <a:schemeClr val="tx2">
              <a:lumMod val="40000"/>
              <a:lumOff val="60000"/>
            </a:schemeClr>
          </a:solidFill>
          <a:ln>
            <a:solidFill>
              <a:schemeClr val="tx2">
                <a:lumMod val="20000"/>
                <a:lumOff val="80000"/>
              </a:schemeClr>
            </a:solid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2">
                    <a:lumMod val="10000"/>
                  </a:schemeClr>
                </a:solidFill>
              </a:rPr>
              <a:t>PROYECTO  MULTIPLICADOR</a:t>
            </a:r>
          </a:p>
          <a:p>
            <a:pPr algn="ctr"/>
            <a:r>
              <a:rPr lang="es-ES" sz="2800" dirty="0">
                <a:solidFill>
                  <a:schemeClr val="bg2">
                    <a:lumMod val="10000"/>
                  </a:schemeClr>
                </a:solidFill>
              </a:rPr>
              <a:t>GRACIAS MILAGROSAS I.M. MANTANTIAL CAJAMARCA</a:t>
            </a:r>
            <a:endParaRPr lang="es-CO" sz="2800" dirty="0">
              <a:solidFill>
                <a:schemeClr val="bg2">
                  <a:lumMod val="10000"/>
                </a:schemeClr>
              </a:solidFill>
            </a:endParaRPr>
          </a:p>
        </p:txBody>
      </p:sp>
      <p:pic>
        <p:nvPicPr>
          <p:cNvPr id="6" name="Imagen 5">
            <a:extLst>
              <a:ext uri="{FF2B5EF4-FFF2-40B4-BE49-F238E27FC236}">
                <a16:creationId xmlns:a16="http://schemas.microsoft.com/office/drawing/2014/main" id="{A294E7D3-5887-45D1-B971-296A66A00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947" y="898248"/>
            <a:ext cx="4699845" cy="3075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a:extLst>
              <a:ext uri="{FF2B5EF4-FFF2-40B4-BE49-F238E27FC236}">
                <a16:creationId xmlns:a16="http://schemas.microsoft.com/office/drawing/2014/main" id="{20245F7A-BCE5-48E1-B40C-8987B244B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3500" y="958299"/>
            <a:ext cx="4946306" cy="3015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uadroTexto 7">
            <a:extLst>
              <a:ext uri="{FF2B5EF4-FFF2-40B4-BE49-F238E27FC236}">
                <a16:creationId xmlns:a16="http://schemas.microsoft.com/office/drawing/2014/main" id="{6B69ED12-3ED4-4A13-8ADB-C9590554F053}"/>
              </a:ext>
            </a:extLst>
          </p:cNvPr>
          <p:cNvSpPr txBox="1"/>
          <p:nvPr/>
        </p:nvSpPr>
        <p:spPr>
          <a:xfrm>
            <a:off x="8991600" y="4459824"/>
            <a:ext cx="7543800"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TEJIENDO OPORTUNIDADES PARA LAS MUJERES</a:t>
            </a:r>
            <a:r>
              <a:rPr lang="es-E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p>
          <a:p>
            <a:r>
              <a:rPr lang="es-E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MISION BAUTISTA NUEVA GENERACION</a:t>
            </a:r>
            <a:endParaRPr lang="es-CO" sz="2800" dirty="0"/>
          </a:p>
        </p:txBody>
      </p:sp>
      <p:pic>
        <p:nvPicPr>
          <p:cNvPr id="9" name="Imagen 8">
            <a:extLst>
              <a:ext uri="{FF2B5EF4-FFF2-40B4-BE49-F238E27FC236}">
                <a16:creationId xmlns:a16="http://schemas.microsoft.com/office/drawing/2014/main" id="{9B35DD0D-DE80-4A00-86D3-60A4609E93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8947" y="6050190"/>
            <a:ext cx="4820653" cy="2911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Marcador de contenido 4">
            <a:extLst>
              <a:ext uri="{FF2B5EF4-FFF2-40B4-BE49-F238E27FC236}">
                <a16:creationId xmlns:a16="http://schemas.microsoft.com/office/drawing/2014/main" id="{B4EBCB3F-7CCE-465E-B52F-810F8D3533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67511" y="6050190"/>
            <a:ext cx="4946306" cy="2933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38400" y="952500"/>
            <a:ext cx="13487399" cy="2462213"/>
          </a:xfrm>
          <a:prstGeom prst="rect">
            <a:avLst/>
          </a:prstGeom>
        </p:spPr>
        <p:txBody>
          <a:bodyPr wrap="square" lIns="0" tIns="0" rIns="0" bIns="0" rtlCol="0" anchor="t">
            <a:spAutoFit/>
          </a:bodyPr>
          <a:lstStyle/>
          <a:p>
            <a:pPr algn="ctr"/>
            <a:r>
              <a:rPr lang="en-US" sz="4000" b="1"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rPr>
              <a:t>SE REALIZO REUNION VIRTUAL DE EQUIPO REGIONAL 17 DE OCTUBRE DE 2025, SE CONTO CON LA MAYORIA DE IGLESIAS, CON LA PRESENCIA DE  LAS HERMANAS NUEVAS</a:t>
            </a:r>
            <a:r>
              <a:rPr lang="en-US" sz="4000"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rPr>
              <a:t>.  </a:t>
            </a:r>
          </a:p>
        </p:txBody>
      </p:sp>
      <p:sp>
        <p:nvSpPr>
          <p:cNvPr id="3" name="TextBox 2">
            <a:extLst>
              <a:ext uri="{FF2B5EF4-FFF2-40B4-BE49-F238E27FC236}">
                <a16:creationId xmlns:a16="http://schemas.microsoft.com/office/drawing/2014/main" id="{AE9764D9-D677-A20F-DBF3-84636230CE2D}"/>
              </a:ext>
            </a:extLst>
          </p:cNvPr>
          <p:cNvSpPr txBox="1"/>
          <p:nvPr/>
        </p:nvSpPr>
        <p:spPr>
          <a:xfrm>
            <a:off x="2438400" y="5822006"/>
            <a:ext cx="8153400" cy="2462213"/>
          </a:xfrm>
          <a:prstGeom prst="rect">
            <a:avLst/>
          </a:prstGeom>
        </p:spPr>
        <p:txBody>
          <a:bodyPr wrap="square" lIns="0" tIns="0" rIns="0" bIns="0" rtlCol="0" anchor="t">
            <a:spAutoFit/>
          </a:bodyPr>
          <a:lstStyle/>
          <a:p>
            <a:pPr algn="ctr"/>
            <a:r>
              <a:rPr lang="es-ES_tradnl" sz="3200" b="1"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rPr>
              <a:t>Planeación Nacional Bogotá del 24 al 26 de Octubre de 2025, se presento el informe elaborado por la Líder Regional </a:t>
            </a:r>
            <a:r>
              <a:rPr lang="es-ES_tradnl" sz="3200" b="1" dirty="0" err="1">
                <a:solidFill>
                  <a:srgbClr val="3E6C8C"/>
                </a:solidFill>
                <a:latin typeface="Arial" panose="020B0604020202020204" pitchFamily="34" charset="0"/>
                <a:ea typeface="Baloo" panose="03080902040302020200"/>
                <a:cs typeface="Arial" panose="020B0604020202020204" pitchFamily="34" charset="0"/>
                <a:sym typeface="Baloo" panose="03080902040302020200"/>
              </a:rPr>
              <a:t>Ps</a:t>
            </a:r>
            <a:r>
              <a:rPr lang="es-ES_tradnl" sz="3200" b="1"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rPr>
              <a:t>. Teresa B. representada por  la hermana  </a:t>
            </a:r>
            <a:r>
              <a:rPr lang="es-ES_tradnl" sz="3200" b="1" dirty="0" err="1">
                <a:solidFill>
                  <a:srgbClr val="3E6C8C"/>
                </a:solidFill>
                <a:latin typeface="Arial" panose="020B0604020202020204" pitchFamily="34" charset="0"/>
                <a:ea typeface="Baloo" panose="03080902040302020200"/>
                <a:cs typeface="Arial" panose="020B0604020202020204" pitchFamily="34" charset="0"/>
                <a:sym typeface="Baloo" panose="03080902040302020200"/>
              </a:rPr>
              <a:t>Evely</a:t>
            </a:r>
            <a:r>
              <a:rPr lang="es-ES_tradnl" sz="3200" b="1"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rPr>
              <a:t> Peña .</a:t>
            </a:r>
          </a:p>
        </p:txBody>
      </p:sp>
      <p:pic>
        <p:nvPicPr>
          <p:cNvPr id="4" name="Imagen 3">
            <a:extLst>
              <a:ext uri="{FF2B5EF4-FFF2-40B4-BE49-F238E27FC236}">
                <a16:creationId xmlns:a16="http://schemas.microsoft.com/office/drawing/2014/main" id="{5AAB5093-E024-0511-17FF-AEB7E58BC944}"/>
              </a:ext>
            </a:extLst>
          </p:cNvPr>
          <p:cNvPicPr>
            <a:picLocks noChangeAspect="1"/>
          </p:cNvPicPr>
          <p:nvPr/>
        </p:nvPicPr>
        <p:blipFill>
          <a:blip r:embed="rId2"/>
          <a:stretch>
            <a:fillRect/>
          </a:stretch>
        </p:blipFill>
        <p:spPr>
          <a:xfrm>
            <a:off x="10972800" y="4157513"/>
            <a:ext cx="4343400" cy="57912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576863F-C825-3BE5-E300-3CF5EFC118C9}"/>
              </a:ext>
            </a:extLst>
          </p:cNvPr>
          <p:cNvSpPr txBox="1"/>
          <p:nvPr/>
        </p:nvSpPr>
        <p:spPr>
          <a:xfrm>
            <a:off x="342900" y="431600"/>
            <a:ext cx="17602200" cy="1107996"/>
          </a:xfrm>
          <a:prstGeom prst="rect">
            <a:avLst/>
          </a:prstGeom>
        </p:spPr>
        <p:txBody>
          <a:bodyPr wrap="square" lIns="0" tIns="0" rIns="0" bIns="0" rtlCol="0" anchor="t">
            <a:spAutoFit/>
          </a:bodyPr>
          <a:lstStyle/>
          <a:p>
            <a:pPr algn="ctr"/>
            <a:r>
              <a:rPr lang="es-ES_tradnl" sz="4000" b="1"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rPr>
              <a:t>DIA MUNDIAL DE ORACION, Realizado en Noviembre 2025, </a:t>
            </a:r>
          </a:p>
          <a:p>
            <a:pPr algn="ctr"/>
            <a:r>
              <a:rPr lang="es-ES_tradnl" sz="3200" b="1"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rPr>
              <a:t>se presentan evidencias de 3 iglesias las cuales ofrendaron y se reporto a la DBC.</a:t>
            </a:r>
            <a:endParaRPr lang="es-ES_tradnl" sz="4000"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endParaRPr>
          </a:p>
        </p:txBody>
      </p:sp>
      <p:pic>
        <p:nvPicPr>
          <p:cNvPr id="3" name="Imagen 2">
            <a:extLst>
              <a:ext uri="{FF2B5EF4-FFF2-40B4-BE49-F238E27FC236}">
                <a16:creationId xmlns:a16="http://schemas.microsoft.com/office/drawing/2014/main" id="{14D99281-D095-9C0A-4C34-31A008AA54DF}"/>
              </a:ext>
            </a:extLst>
          </p:cNvPr>
          <p:cNvPicPr>
            <a:picLocks noChangeAspect="1"/>
          </p:cNvPicPr>
          <p:nvPr/>
        </p:nvPicPr>
        <p:blipFill>
          <a:blip r:embed="rId3"/>
          <a:stretch>
            <a:fillRect/>
          </a:stretch>
        </p:blipFill>
        <p:spPr>
          <a:xfrm>
            <a:off x="220893" y="2787379"/>
            <a:ext cx="3968437" cy="5303441"/>
          </a:xfrm>
          <a:prstGeom prst="rect">
            <a:avLst/>
          </a:prstGeom>
        </p:spPr>
      </p:pic>
      <p:pic>
        <p:nvPicPr>
          <p:cNvPr id="4" name="Imagen 3">
            <a:extLst>
              <a:ext uri="{FF2B5EF4-FFF2-40B4-BE49-F238E27FC236}">
                <a16:creationId xmlns:a16="http://schemas.microsoft.com/office/drawing/2014/main" id="{6E4617C8-DC7B-2A1C-AE9B-18C3F00FDD63}"/>
              </a:ext>
            </a:extLst>
          </p:cNvPr>
          <p:cNvPicPr>
            <a:picLocks noChangeAspect="1"/>
          </p:cNvPicPr>
          <p:nvPr/>
        </p:nvPicPr>
        <p:blipFill>
          <a:blip r:embed="rId4"/>
          <a:stretch>
            <a:fillRect/>
          </a:stretch>
        </p:blipFill>
        <p:spPr>
          <a:xfrm>
            <a:off x="4422398" y="2097326"/>
            <a:ext cx="2744641" cy="2053748"/>
          </a:xfrm>
          <a:prstGeom prst="rect">
            <a:avLst/>
          </a:prstGeom>
        </p:spPr>
      </p:pic>
      <p:pic>
        <p:nvPicPr>
          <p:cNvPr id="5" name="Imagen 4">
            <a:extLst>
              <a:ext uri="{FF2B5EF4-FFF2-40B4-BE49-F238E27FC236}">
                <a16:creationId xmlns:a16="http://schemas.microsoft.com/office/drawing/2014/main" id="{5DADC64A-1505-5609-D481-7E4FBDFDD453}"/>
              </a:ext>
            </a:extLst>
          </p:cNvPr>
          <p:cNvPicPr>
            <a:picLocks noChangeAspect="1"/>
          </p:cNvPicPr>
          <p:nvPr/>
        </p:nvPicPr>
        <p:blipFill>
          <a:blip r:embed="rId5"/>
          <a:stretch>
            <a:fillRect/>
          </a:stretch>
        </p:blipFill>
        <p:spPr>
          <a:xfrm flipV="1">
            <a:off x="4422397" y="4292759"/>
            <a:ext cx="2744641" cy="2053749"/>
          </a:xfrm>
          <a:prstGeom prst="rect">
            <a:avLst/>
          </a:prstGeom>
        </p:spPr>
      </p:pic>
      <p:pic>
        <p:nvPicPr>
          <p:cNvPr id="6" name="Imagen 5">
            <a:extLst>
              <a:ext uri="{FF2B5EF4-FFF2-40B4-BE49-F238E27FC236}">
                <a16:creationId xmlns:a16="http://schemas.microsoft.com/office/drawing/2014/main" id="{17FE34B2-9F17-780A-0F9C-4EAA6CCF644C}"/>
              </a:ext>
            </a:extLst>
          </p:cNvPr>
          <p:cNvPicPr>
            <a:picLocks noChangeAspect="1"/>
          </p:cNvPicPr>
          <p:nvPr/>
        </p:nvPicPr>
        <p:blipFill>
          <a:blip r:embed="rId6"/>
          <a:stretch>
            <a:fillRect/>
          </a:stretch>
        </p:blipFill>
        <p:spPr>
          <a:xfrm flipH="1">
            <a:off x="4414691" y="6505549"/>
            <a:ext cx="2744641" cy="2053748"/>
          </a:xfrm>
          <a:prstGeom prst="rect">
            <a:avLst/>
          </a:prstGeom>
        </p:spPr>
      </p:pic>
      <p:sp>
        <p:nvSpPr>
          <p:cNvPr id="8" name="CuadroTexto 7">
            <a:extLst>
              <a:ext uri="{FF2B5EF4-FFF2-40B4-BE49-F238E27FC236}">
                <a16:creationId xmlns:a16="http://schemas.microsoft.com/office/drawing/2014/main" id="{F6E01B0C-A5BB-AE8C-2E58-B06D0A8ACA36}"/>
              </a:ext>
            </a:extLst>
          </p:cNvPr>
          <p:cNvSpPr txBox="1"/>
          <p:nvPr/>
        </p:nvSpPr>
        <p:spPr>
          <a:xfrm>
            <a:off x="228600" y="2205289"/>
            <a:ext cx="9144000" cy="523220"/>
          </a:xfrm>
          <a:prstGeom prst="rect">
            <a:avLst/>
          </a:prstGeom>
          <a:noFill/>
        </p:spPr>
        <p:txBody>
          <a:bodyPr wrap="square">
            <a:spAutoFit/>
          </a:bodyPr>
          <a:lstStyle/>
          <a:p>
            <a:r>
              <a:rPr lang="es-ES_tradnl" sz="2800" b="1"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rPr>
              <a:t>I.B. Maranata Melgar .</a:t>
            </a:r>
            <a:endParaRPr lang="es-US" sz="2800" dirty="0"/>
          </a:p>
        </p:txBody>
      </p:sp>
      <p:pic>
        <p:nvPicPr>
          <p:cNvPr id="9" name="Imagen 8">
            <a:extLst>
              <a:ext uri="{FF2B5EF4-FFF2-40B4-BE49-F238E27FC236}">
                <a16:creationId xmlns:a16="http://schemas.microsoft.com/office/drawing/2014/main" id="{A35589C1-8684-6653-46FE-4E1041E55EB8}"/>
              </a:ext>
            </a:extLst>
          </p:cNvPr>
          <p:cNvPicPr>
            <a:picLocks noChangeAspect="1"/>
          </p:cNvPicPr>
          <p:nvPr/>
        </p:nvPicPr>
        <p:blipFill>
          <a:blip r:embed="rId7"/>
          <a:stretch>
            <a:fillRect/>
          </a:stretch>
        </p:blipFill>
        <p:spPr>
          <a:xfrm>
            <a:off x="12971131" y="6509939"/>
            <a:ext cx="2461320" cy="3281760"/>
          </a:xfrm>
          <a:prstGeom prst="rect">
            <a:avLst/>
          </a:prstGeom>
        </p:spPr>
      </p:pic>
      <p:pic>
        <p:nvPicPr>
          <p:cNvPr id="10" name="Imagen 9">
            <a:extLst>
              <a:ext uri="{FF2B5EF4-FFF2-40B4-BE49-F238E27FC236}">
                <a16:creationId xmlns:a16="http://schemas.microsoft.com/office/drawing/2014/main" id="{DA58AE44-780D-EE69-713D-85B5A951925B}"/>
              </a:ext>
            </a:extLst>
          </p:cNvPr>
          <p:cNvPicPr>
            <a:picLocks noChangeAspect="1"/>
          </p:cNvPicPr>
          <p:nvPr/>
        </p:nvPicPr>
        <p:blipFill>
          <a:blip r:embed="rId8"/>
          <a:stretch>
            <a:fillRect/>
          </a:stretch>
        </p:blipFill>
        <p:spPr>
          <a:xfrm>
            <a:off x="7824253" y="3219400"/>
            <a:ext cx="4929224" cy="6572299"/>
          </a:xfrm>
          <a:prstGeom prst="rect">
            <a:avLst/>
          </a:prstGeom>
        </p:spPr>
      </p:pic>
      <p:pic>
        <p:nvPicPr>
          <p:cNvPr id="11" name="Imagen 10">
            <a:extLst>
              <a:ext uri="{FF2B5EF4-FFF2-40B4-BE49-F238E27FC236}">
                <a16:creationId xmlns:a16="http://schemas.microsoft.com/office/drawing/2014/main" id="{996EBDD4-266A-5C5F-DEAC-C5851B79D8A7}"/>
              </a:ext>
            </a:extLst>
          </p:cNvPr>
          <p:cNvPicPr>
            <a:picLocks noChangeAspect="1"/>
          </p:cNvPicPr>
          <p:nvPr/>
        </p:nvPicPr>
        <p:blipFill>
          <a:blip r:embed="rId9"/>
          <a:stretch>
            <a:fillRect/>
          </a:stretch>
        </p:blipFill>
        <p:spPr>
          <a:xfrm>
            <a:off x="15485156" y="3086099"/>
            <a:ext cx="2354909" cy="3139879"/>
          </a:xfrm>
          <a:prstGeom prst="rect">
            <a:avLst/>
          </a:prstGeom>
        </p:spPr>
      </p:pic>
      <p:pic>
        <p:nvPicPr>
          <p:cNvPr id="12" name="Imagen 11">
            <a:extLst>
              <a:ext uri="{FF2B5EF4-FFF2-40B4-BE49-F238E27FC236}">
                <a16:creationId xmlns:a16="http://schemas.microsoft.com/office/drawing/2014/main" id="{21FD90CF-3AE8-62AC-426D-C32C6BA9A332}"/>
              </a:ext>
            </a:extLst>
          </p:cNvPr>
          <p:cNvPicPr>
            <a:picLocks noChangeAspect="1"/>
          </p:cNvPicPr>
          <p:nvPr/>
        </p:nvPicPr>
        <p:blipFill>
          <a:blip r:embed="rId10"/>
          <a:stretch>
            <a:fillRect/>
          </a:stretch>
        </p:blipFill>
        <p:spPr>
          <a:xfrm flipH="1">
            <a:off x="15485157" y="6481717"/>
            <a:ext cx="2354909" cy="3139879"/>
          </a:xfrm>
          <a:prstGeom prst="rect">
            <a:avLst/>
          </a:prstGeom>
        </p:spPr>
      </p:pic>
      <p:pic>
        <p:nvPicPr>
          <p:cNvPr id="13" name="Imagen 12">
            <a:extLst>
              <a:ext uri="{FF2B5EF4-FFF2-40B4-BE49-F238E27FC236}">
                <a16:creationId xmlns:a16="http://schemas.microsoft.com/office/drawing/2014/main" id="{9B536034-F843-0923-C506-88F98708E062}"/>
              </a:ext>
            </a:extLst>
          </p:cNvPr>
          <p:cNvPicPr>
            <a:picLocks noChangeAspect="1"/>
          </p:cNvPicPr>
          <p:nvPr/>
        </p:nvPicPr>
        <p:blipFill>
          <a:blip r:embed="rId11"/>
          <a:stretch>
            <a:fillRect/>
          </a:stretch>
        </p:blipFill>
        <p:spPr>
          <a:xfrm>
            <a:off x="12978838" y="3124200"/>
            <a:ext cx="2361186" cy="3148248"/>
          </a:xfrm>
          <a:prstGeom prst="rect">
            <a:avLst/>
          </a:prstGeom>
        </p:spPr>
      </p:pic>
      <p:sp>
        <p:nvSpPr>
          <p:cNvPr id="14" name="CuadroTexto 13">
            <a:extLst>
              <a:ext uri="{FF2B5EF4-FFF2-40B4-BE49-F238E27FC236}">
                <a16:creationId xmlns:a16="http://schemas.microsoft.com/office/drawing/2014/main" id="{8A7C067C-35E1-6461-EDA0-AF02A3ADD3D8}"/>
              </a:ext>
            </a:extLst>
          </p:cNvPr>
          <p:cNvSpPr txBox="1"/>
          <p:nvPr/>
        </p:nvSpPr>
        <p:spPr>
          <a:xfrm>
            <a:off x="7824253" y="2585645"/>
            <a:ext cx="9144000" cy="523220"/>
          </a:xfrm>
          <a:prstGeom prst="rect">
            <a:avLst/>
          </a:prstGeom>
          <a:noFill/>
        </p:spPr>
        <p:txBody>
          <a:bodyPr wrap="square">
            <a:spAutoFit/>
          </a:bodyPr>
          <a:lstStyle/>
          <a:p>
            <a:r>
              <a:rPr lang="es-ES_tradnl" sz="2800" b="1"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rPr>
              <a:t>I.B. Manantial de Cajamarca</a:t>
            </a:r>
            <a:endParaRPr lang="es-US" sz="2800" dirty="0"/>
          </a:p>
        </p:txBody>
      </p:sp>
      <p:sp>
        <p:nvSpPr>
          <p:cNvPr id="7" name="CuadroTexto 6">
            <a:extLst>
              <a:ext uri="{FF2B5EF4-FFF2-40B4-BE49-F238E27FC236}">
                <a16:creationId xmlns:a16="http://schemas.microsoft.com/office/drawing/2014/main" id="{7540EF42-E01E-6F53-B7FD-8729CF67FCC6}"/>
              </a:ext>
            </a:extLst>
          </p:cNvPr>
          <p:cNvSpPr txBox="1"/>
          <p:nvPr/>
        </p:nvSpPr>
        <p:spPr>
          <a:xfrm>
            <a:off x="228600" y="8718338"/>
            <a:ext cx="6938438" cy="1384995"/>
          </a:xfrm>
          <a:prstGeom prst="rect">
            <a:avLst/>
          </a:prstGeom>
          <a:noFill/>
        </p:spPr>
        <p:txBody>
          <a:bodyPr wrap="square">
            <a:spAutoFit/>
          </a:bodyPr>
          <a:lstStyle/>
          <a:p>
            <a:r>
              <a:rPr lang="es-ES_tradnl" sz="2800" b="1" dirty="0">
                <a:solidFill>
                  <a:srgbClr val="3E6C8C"/>
                </a:solidFill>
                <a:latin typeface="Arial" panose="020B0604020202020204" pitchFamily="34" charset="0"/>
                <a:ea typeface="Baloo" panose="03080902040302020200"/>
                <a:cs typeface="Arial" panose="020B0604020202020204" pitchFamily="34" charset="0"/>
                <a:sym typeface="Baloo" panose="03080902040302020200"/>
              </a:rPr>
              <a:t>I.B. Cielos Abiertos: realizo la actividad DMO,  P no tengo el registro fotográfico.</a:t>
            </a:r>
            <a:endParaRPr lang="es-US" sz="2800" dirty="0"/>
          </a:p>
        </p:txBody>
      </p:sp>
    </p:spTree>
    <p:extLst>
      <p:ext uri="{BB962C8B-B14F-4D97-AF65-F5344CB8AC3E}">
        <p14:creationId xmlns:p14="http://schemas.microsoft.com/office/powerpoint/2010/main" val="3898977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4425" y="2755516"/>
            <a:ext cx="1767736" cy="1793828"/>
          </a:xfrm>
          <a:custGeom>
            <a:avLst/>
            <a:gdLst/>
            <a:ahLst/>
            <a:cxnLst/>
            <a:rect l="l" t="t" r="r" b="b"/>
            <a:pathLst>
              <a:path w="1767736" h="1793828">
                <a:moveTo>
                  <a:pt x="0" y="0"/>
                </a:moveTo>
                <a:lnTo>
                  <a:pt x="1767736" y="0"/>
                </a:lnTo>
                <a:lnTo>
                  <a:pt x="1767736" y="1793829"/>
                </a:lnTo>
                <a:lnTo>
                  <a:pt x="0" y="1793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93609" y="596383"/>
            <a:ext cx="2964677" cy="2472797"/>
          </a:xfrm>
          <a:prstGeom prst="rect">
            <a:avLst/>
          </a:prstGeom>
        </p:spPr>
        <p:txBody>
          <a:bodyPr lIns="0" tIns="0" rIns="0" bIns="0" rtlCol="0" anchor="t">
            <a:spAutoFit/>
          </a:bodyPr>
          <a:lstStyle/>
          <a:p>
            <a:pPr algn="ctr">
              <a:lnSpc>
                <a:spcPts val="4475"/>
              </a:lnSpc>
            </a:pPr>
            <a:r>
              <a:rPr lang="en-US" sz="5030" dirty="0" err="1">
                <a:solidFill>
                  <a:srgbClr val="3E6C8C"/>
                </a:solidFill>
                <a:latin typeface="Baloo" panose="03080902040302020200"/>
                <a:ea typeface="Baloo" panose="03080902040302020200"/>
                <a:cs typeface="Baloo" panose="03080902040302020200"/>
                <a:sym typeface="Baloo" panose="03080902040302020200"/>
              </a:rPr>
              <a:t>Apoyo</a:t>
            </a:r>
            <a:r>
              <a:rPr lang="en-US" sz="5030" dirty="0">
                <a:solidFill>
                  <a:srgbClr val="3E6C8C"/>
                </a:solidFill>
                <a:latin typeface="Baloo" panose="03080902040302020200"/>
                <a:ea typeface="Baloo" panose="03080902040302020200"/>
                <a:cs typeface="Baloo" panose="03080902040302020200"/>
                <a:sym typeface="Baloo" panose="03080902040302020200"/>
              </a:rPr>
              <a:t> </a:t>
            </a:r>
          </a:p>
          <a:p>
            <a:pPr algn="ctr">
              <a:lnSpc>
                <a:spcPts val="4475"/>
              </a:lnSpc>
            </a:pPr>
            <a:r>
              <a:rPr lang="en-US" sz="5030" dirty="0" err="1">
                <a:solidFill>
                  <a:srgbClr val="3E6C8C"/>
                </a:solidFill>
                <a:latin typeface="Baloo" panose="03080902040302020200"/>
                <a:ea typeface="Baloo" panose="03080902040302020200"/>
                <a:cs typeface="Baloo" panose="03080902040302020200"/>
                <a:sym typeface="Baloo" panose="03080902040302020200"/>
              </a:rPr>
              <a:t>Misionero</a:t>
            </a:r>
            <a:endParaRPr lang="en-US" sz="5030" dirty="0">
              <a:solidFill>
                <a:srgbClr val="3E6C8C"/>
              </a:solidFill>
              <a:latin typeface="Baloo" panose="03080902040302020200"/>
              <a:ea typeface="Baloo" panose="03080902040302020200"/>
              <a:cs typeface="Baloo" panose="03080902040302020200"/>
              <a:sym typeface="Baloo" panose="03080902040302020200"/>
            </a:endParaRPr>
          </a:p>
          <a:p>
            <a:pPr algn="ctr">
              <a:lnSpc>
                <a:spcPts val="2975"/>
              </a:lnSpc>
            </a:pPr>
            <a:r>
              <a:rPr lang="en-US" sz="3340" dirty="0">
                <a:solidFill>
                  <a:srgbClr val="3E6C8C"/>
                </a:solidFill>
                <a:latin typeface="Architects Daughter"/>
                <a:ea typeface="Architects Daughter"/>
                <a:cs typeface="Architects Daughter"/>
                <a:sym typeface="Architects Daughter"/>
              </a:rPr>
              <a:t>(</a:t>
            </a:r>
            <a:r>
              <a:rPr lang="en-US" sz="3340" dirty="0" err="1">
                <a:solidFill>
                  <a:srgbClr val="3E6C8C"/>
                </a:solidFill>
                <a:latin typeface="Architects Daughter"/>
                <a:ea typeface="Architects Daughter"/>
                <a:cs typeface="Architects Daughter"/>
                <a:sym typeface="Architects Daughter"/>
              </a:rPr>
              <a:t>programas</a:t>
            </a:r>
            <a:endParaRPr lang="en-US" sz="3340" dirty="0">
              <a:solidFill>
                <a:srgbClr val="3E6C8C"/>
              </a:solidFill>
              <a:latin typeface="Architects Daughter"/>
              <a:ea typeface="Architects Daughter"/>
              <a:cs typeface="Architects Daughter"/>
              <a:sym typeface="Architects Daughter"/>
            </a:endParaRPr>
          </a:p>
          <a:p>
            <a:pPr algn="ctr">
              <a:lnSpc>
                <a:spcPts val="2975"/>
              </a:lnSpc>
            </a:pPr>
            <a:r>
              <a:rPr lang="en-US" sz="3340" dirty="0">
                <a:solidFill>
                  <a:srgbClr val="3E6C8C"/>
                </a:solidFill>
                <a:latin typeface="Architects Daughter"/>
                <a:ea typeface="Architects Daughter"/>
                <a:cs typeface="Architects Daughter"/>
                <a:sym typeface="Architects Daughter"/>
              </a:rPr>
              <a:t> de </a:t>
            </a:r>
            <a:r>
              <a:rPr lang="en-US" sz="3340" dirty="0" err="1">
                <a:solidFill>
                  <a:srgbClr val="3E6C8C"/>
                </a:solidFill>
                <a:latin typeface="Architects Daughter"/>
                <a:ea typeface="Architects Daughter"/>
                <a:cs typeface="Architects Daughter"/>
                <a:sym typeface="Architects Daughter"/>
              </a:rPr>
              <a:t>oración</a:t>
            </a:r>
            <a:r>
              <a:rPr lang="en-US" sz="3340" dirty="0">
                <a:solidFill>
                  <a:srgbClr val="3E6C8C"/>
                </a:solidFill>
                <a:latin typeface="Architects Daughter"/>
                <a:ea typeface="Architects Daughter"/>
                <a:cs typeface="Architects Daughter"/>
                <a:sym typeface="Architects Daughter"/>
              </a:rPr>
              <a:t>)</a:t>
            </a:r>
          </a:p>
          <a:p>
            <a:pPr algn="ctr">
              <a:lnSpc>
                <a:spcPts val="4475"/>
              </a:lnSpc>
            </a:pPr>
            <a:endParaRPr lang="en-US" sz="3340" dirty="0">
              <a:solidFill>
                <a:srgbClr val="3E6C8C"/>
              </a:solidFill>
              <a:latin typeface="Architects Daughter"/>
              <a:ea typeface="Architects Daughter"/>
              <a:cs typeface="Architects Daughter"/>
              <a:sym typeface="Architects Daughter"/>
            </a:endParaRPr>
          </a:p>
        </p:txBody>
      </p:sp>
      <p:sp>
        <p:nvSpPr>
          <p:cNvPr id="4" name="TextBox 4"/>
          <p:cNvSpPr txBox="1"/>
          <p:nvPr/>
        </p:nvSpPr>
        <p:spPr>
          <a:xfrm>
            <a:off x="293609" y="4828217"/>
            <a:ext cx="2829398" cy="530338"/>
          </a:xfrm>
          <a:prstGeom prst="rect">
            <a:avLst/>
          </a:prstGeom>
        </p:spPr>
        <p:txBody>
          <a:bodyPr lIns="0" tIns="0" rIns="0" bIns="0" rtlCol="0" anchor="t">
            <a:spAutoFit/>
          </a:bodyPr>
          <a:lstStyle/>
          <a:p>
            <a:pPr algn="ctr">
              <a:lnSpc>
                <a:spcPts val="4370"/>
              </a:lnSpc>
            </a:pPr>
            <a:r>
              <a:rPr lang="en-US" sz="3120">
                <a:solidFill>
                  <a:srgbClr val="3E6C8C"/>
                </a:solidFill>
                <a:latin typeface="Baloo" panose="03080902040302020200"/>
                <a:ea typeface="Baloo" panose="03080902040302020200"/>
                <a:cs typeface="Baloo" panose="03080902040302020200"/>
                <a:sym typeface="Baloo" panose="03080902040302020200"/>
              </a:rPr>
              <a:t>META</a:t>
            </a:r>
          </a:p>
        </p:txBody>
      </p:sp>
      <p:sp>
        <p:nvSpPr>
          <p:cNvPr id="5" name="TextBox 5"/>
          <p:cNvSpPr txBox="1"/>
          <p:nvPr/>
        </p:nvSpPr>
        <p:spPr>
          <a:xfrm>
            <a:off x="3949542" y="2420826"/>
            <a:ext cx="3365270" cy="1508413"/>
          </a:xfrm>
          <a:prstGeom prst="rect">
            <a:avLst/>
          </a:prstGeom>
        </p:spPr>
        <p:txBody>
          <a:bodyPr lIns="0" tIns="0" rIns="0" bIns="0" rtlCol="0" anchor="t">
            <a:spAutoFit/>
          </a:bodyPr>
          <a:lstStyle/>
          <a:p>
            <a:pPr algn="ctr">
              <a:lnSpc>
                <a:spcPts val="2435"/>
              </a:lnSpc>
            </a:pPr>
            <a:r>
              <a:rPr lang="en-US" sz="1740" dirty="0">
                <a:solidFill>
                  <a:srgbClr val="000000"/>
                </a:solidFill>
                <a:latin typeface="Open Sans" panose="020B0606030504020204"/>
                <a:ea typeface="Open Sans" panose="020B0606030504020204"/>
                <a:cs typeface="Open Sans" panose="020B0606030504020204"/>
                <a:sym typeface="Open Sans" panose="020B0606030504020204"/>
              </a:rPr>
              <a:t>APOYAR LOS PROGRAMAS DE ORACIÓN: CONECTADAS EN ORACIÓN, 24/7, RETIRO DE ORACIÓN Y PROPIOS DE LA REGIÓN</a:t>
            </a:r>
          </a:p>
        </p:txBody>
      </p:sp>
      <p:sp>
        <p:nvSpPr>
          <p:cNvPr id="6" name="TextBox 6"/>
          <p:cNvSpPr txBox="1"/>
          <p:nvPr/>
        </p:nvSpPr>
        <p:spPr>
          <a:xfrm>
            <a:off x="4071116" y="6563947"/>
            <a:ext cx="3122122" cy="656153"/>
          </a:xfrm>
          <a:prstGeom prst="rect">
            <a:avLst/>
          </a:prstGeom>
        </p:spPr>
        <p:txBody>
          <a:bodyPr lIns="0" tIns="0" rIns="0" bIns="0" rtlCol="0" anchor="t">
            <a:spAutoFit/>
          </a:bodyPr>
          <a:lstStyle/>
          <a:p>
            <a:pPr algn="ctr">
              <a:lnSpc>
                <a:spcPts val="5310"/>
              </a:lnSpc>
            </a:pPr>
            <a:r>
              <a:rPr lang="en-US" sz="3790" dirty="0">
                <a:solidFill>
                  <a:srgbClr val="3E6C8C"/>
                </a:solidFill>
                <a:latin typeface="Baloo" panose="03080902040302020200"/>
                <a:ea typeface="Baloo" panose="03080902040302020200"/>
                <a:cs typeface="Baloo" panose="03080902040302020200"/>
                <a:sym typeface="Baloo" panose="03080902040302020200"/>
              </a:rPr>
              <a:t>CUMPLIR</a:t>
            </a:r>
          </a:p>
        </p:txBody>
      </p:sp>
      <p:sp>
        <p:nvSpPr>
          <p:cNvPr id="7" name="TextBox 7"/>
          <p:cNvSpPr txBox="1"/>
          <p:nvPr/>
        </p:nvSpPr>
        <p:spPr>
          <a:xfrm>
            <a:off x="3869992" y="437768"/>
            <a:ext cx="3365270" cy="663501"/>
          </a:xfrm>
          <a:prstGeom prst="rect">
            <a:avLst/>
          </a:prstGeom>
        </p:spPr>
        <p:txBody>
          <a:bodyPr lIns="0" tIns="0" rIns="0" bIns="0" rtlCol="0" anchor="t">
            <a:spAutoFit/>
          </a:bodyPr>
          <a:lstStyle/>
          <a:p>
            <a:pPr algn="ctr">
              <a:lnSpc>
                <a:spcPts val="5430"/>
              </a:lnSpc>
            </a:pPr>
            <a:r>
              <a:rPr lang="en-US" sz="3875">
                <a:solidFill>
                  <a:srgbClr val="3E6C8C"/>
                </a:solidFill>
                <a:latin typeface="Baloo" panose="03080902040302020200"/>
                <a:ea typeface="Baloo" panose="03080902040302020200"/>
                <a:cs typeface="Baloo" panose="03080902040302020200"/>
                <a:sym typeface="Baloo" panose="03080902040302020200"/>
              </a:rPr>
              <a:t>Establecer</a:t>
            </a:r>
          </a:p>
        </p:txBody>
      </p:sp>
      <p:sp>
        <p:nvSpPr>
          <p:cNvPr id="8" name="TextBox 8"/>
          <p:cNvSpPr txBox="1"/>
          <p:nvPr/>
        </p:nvSpPr>
        <p:spPr>
          <a:xfrm>
            <a:off x="3726136" y="7316410"/>
            <a:ext cx="4038842" cy="2055178"/>
          </a:xfrm>
          <a:prstGeom prst="rect">
            <a:avLst/>
          </a:prstGeom>
        </p:spPr>
        <p:txBody>
          <a:bodyPr wrap="square" lIns="0" tIns="0" rIns="0" bIns="0" rtlCol="0" anchor="t">
            <a:spAutoFit/>
          </a:bodyPr>
          <a:lstStyle/>
          <a:p>
            <a:pPr algn="ctr">
              <a:lnSpc>
                <a:spcPts val="2715"/>
              </a:lnSpc>
            </a:pPr>
            <a:r>
              <a:rPr lang="en-US" sz="1940" dirty="0">
                <a:solidFill>
                  <a:srgbClr val="000000"/>
                </a:solidFill>
                <a:latin typeface="Open Sans" panose="020B0606030504020204"/>
                <a:ea typeface="Open Sans" panose="020B0606030504020204"/>
                <a:cs typeface="Open Sans" panose="020B0606030504020204"/>
                <a:sym typeface="Open Sans" panose="020B0606030504020204"/>
              </a:rPr>
              <a:t>REALIZAR LOS 100 DIAS DE ORACCIÓN POR COLOMBIA  EN UNIÓN CON OTROS MINISTERIOS </a:t>
            </a:r>
          </a:p>
          <a:p>
            <a:pPr algn="ctr">
              <a:lnSpc>
                <a:spcPts val="2715"/>
              </a:lnSpc>
            </a:pPr>
            <a:endParaRPr lang="en-US" sz="1940" dirty="0">
              <a:solidFill>
                <a:srgbClr val="000000"/>
              </a:solidFill>
              <a:latin typeface="Open Sans" panose="020B0606030504020204"/>
              <a:ea typeface="Open Sans" panose="020B0606030504020204"/>
              <a:cs typeface="Open Sans" panose="020B0606030504020204"/>
              <a:sym typeface="Open Sans" panose="020B0606030504020204"/>
            </a:endParaRPr>
          </a:p>
          <a:p>
            <a:pPr algn="ctr">
              <a:lnSpc>
                <a:spcPts val="2715"/>
              </a:lnSpc>
            </a:pPr>
            <a:r>
              <a:rPr lang="en-US" sz="1940" dirty="0">
                <a:solidFill>
                  <a:srgbClr val="000000"/>
                </a:solidFill>
                <a:latin typeface="Open Sans" panose="020B0606030504020204"/>
                <a:ea typeface="Open Sans" panose="020B0606030504020204"/>
                <a:cs typeface="Open Sans" panose="020B0606030504020204"/>
                <a:sym typeface="Open Sans" panose="020B0606030504020204"/>
              </a:rPr>
              <a:t> PROMOVER LA OFRENDA MISIONERA NACIONAL</a:t>
            </a:r>
          </a:p>
        </p:txBody>
      </p:sp>
      <p:sp>
        <p:nvSpPr>
          <p:cNvPr id="9" name="TextBox 9"/>
          <p:cNvSpPr txBox="1"/>
          <p:nvPr/>
        </p:nvSpPr>
        <p:spPr>
          <a:xfrm>
            <a:off x="4047107" y="5271656"/>
            <a:ext cx="3124665" cy="1712453"/>
          </a:xfrm>
          <a:prstGeom prst="rect">
            <a:avLst/>
          </a:prstGeom>
        </p:spPr>
        <p:txBody>
          <a:bodyPr lIns="0" tIns="0" rIns="0" bIns="0" rtlCol="0" anchor="t">
            <a:spAutoFit/>
          </a:bodyPr>
          <a:lstStyle/>
          <a:p>
            <a:pPr algn="ctr">
              <a:lnSpc>
                <a:spcPts val="2735"/>
              </a:lnSpc>
            </a:pPr>
            <a:r>
              <a:rPr lang="en-US" sz="1955" dirty="0">
                <a:solidFill>
                  <a:srgbClr val="000000"/>
                </a:solidFill>
                <a:latin typeface="Open Sans" panose="020B0606030504020204"/>
                <a:ea typeface="Open Sans" panose="020B0606030504020204"/>
                <a:cs typeface="Open Sans" panose="020B0606030504020204"/>
                <a:sym typeface="Open Sans" panose="020B0606030504020204"/>
              </a:rPr>
              <a:t>REALIZAR EL DIA MUNDIAL DE ORACIÓN Y RECOLECTAR LA OFRENDA DMO</a:t>
            </a:r>
          </a:p>
          <a:p>
            <a:pPr algn="ctr">
              <a:lnSpc>
                <a:spcPts val="2735"/>
              </a:lnSpc>
            </a:pPr>
            <a:endParaRPr lang="en-US" sz="1955" dirty="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0" name="TextBox 10"/>
          <p:cNvSpPr txBox="1"/>
          <p:nvPr/>
        </p:nvSpPr>
        <p:spPr>
          <a:xfrm>
            <a:off x="3912015" y="1560496"/>
            <a:ext cx="3281224" cy="656047"/>
          </a:xfrm>
          <a:prstGeom prst="rect">
            <a:avLst/>
          </a:prstGeom>
        </p:spPr>
        <p:txBody>
          <a:bodyPr lIns="0" tIns="0" rIns="0" bIns="0" rtlCol="0" anchor="t">
            <a:spAutoFit/>
          </a:bodyPr>
          <a:lstStyle/>
          <a:p>
            <a:pPr algn="ctr">
              <a:lnSpc>
                <a:spcPts val="5315"/>
              </a:lnSpc>
            </a:pPr>
            <a:r>
              <a:rPr lang="en-US" sz="3795" dirty="0" err="1">
                <a:solidFill>
                  <a:srgbClr val="3E6C8C"/>
                </a:solidFill>
                <a:latin typeface="Baloo" panose="03080902040302020200"/>
                <a:ea typeface="Baloo" panose="03080902040302020200"/>
                <a:cs typeface="Baloo" panose="03080902040302020200"/>
                <a:sym typeface="Baloo" panose="03080902040302020200"/>
              </a:rPr>
              <a:t>Fortalecer</a:t>
            </a:r>
            <a:endParaRPr lang="en-US" sz="3795" dirty="0">
              <a:solidFill>
                <a:srgbClr val="3E6C8C"/>
              </a:solidFill>
              <a:latin typeface="Baloo" panose="03080902040302020200"/>
              <a:ea typeface="Baloo" panose="03080902040302020200"/>
              <a:cs typeface="Baloo" panose="03080902040302020200"/>
              <a:sym typeface="Baloo" panose="03080902040302020200"/>
            </a:endParaRPr>
          </a:p>
        </p:txBody>
      </p:sp>
      <p:sp>
        <p:nvSpPr>
          <p:cNvPr id="11" name="TextBox 11"/>
          <p:cNvSpPr txBox="1"/>
          <p:nvPr/>
        </p:nvSpPr>
        <p:spPr>
          <a:xfrm>
            <a:off x="106730" y="5574654"/>
            <a:ext cx="3338434" cy="1601287"/>
          </a:xfrm>
          <a:prstGeom prst="rect">
            <a:avLst/>
          </a:prstGeom>
        </p:spPr>
        <p:txBody>
          <a:bodyPr lIns="0" tIns="0" rIns="0" bIns="0" rtlCol="0" anchor="t">
            <a:spAutoFit/>
          </a:bodyPr>
          <a:lstStyle/>
          <a:p>
            <a:pPr algn="ctr">
              <a:lnSpc>
                <a:spcPts val="2565"/>
              </a:lnSpc>
            </a:pPr>
            <a:r>
              <a:rPr lang="en-US" sz="1830">
                <a:solidFill>
                  <a:srgbClr val="000000"/>
                </a:solidFill>
                <a:latin typeface="Open Sans" panose="020B0606030504020204"/>
                <a:ea typeface="Open Sans" panose="020B0606030504020204"/>
                <a:cs typeface="Open Sans" panose="020B0606030504020204"/>
                <a:sym typeface="Open Sans" panose="020B0606030504020204"/>
              </a:rPr>
              <a:t>APOYAR  LOS DIFERENTES PROGRAMAS DE ORACIÓN DENOMINACIONAL (ALIANZA, UFBAL, DBC, REGIONAL Y LOCAL)</a:t>
            </a:r>
          </a:p>
        </p:txBody>
      </p:sp>
      <p:sp>
        <p:nvSpPr>
          <p:cNvPr id="12" name="TextBox 12"/>
          <p:cNvSpPr txBox="1"/>
          <p:nvPr/>
        </p:nvSpPr>
        <p:spPr>
          <a:xfrm>
            <a:off x="9753600" y="165821"/>
            <a:ext cx="5725477" cy="746823"/>
          </a:xfrm>
          <a:prstGeom prst="rect">
            <a:avLst/>
          </a:prstGeom>
        </p:spPr>
        <p:txBody>
          <a:bodyPr lIns="0" tIns="0" rIns="0" bIns="0" rtlCol="0" anchor="t">
            <a:spAutoFit/>
          </a:bodyPr>
          <a:lstStyle/>
          <a:p>
            <a:pPr algn="ctr">
              <a:lnSpc>
                <a:spcPts val="6085"/>
              </a:lnSpc>
            </a:pPr>
            <a:r>
              <a:rPr lang="en-US" sz="4345">
                <a:solidFill>
                  <a:srgbClr val="3E6C8C"/>
                </a:solidFill>
                <a:latin typeface="Baloo" panose="03080902040302020200"/>
                <a:ea typeface="Baloo" panose="03080902040302020200"/>
                <a:cs typeface="Baloo" panose="03080902040302020200"/>
                <a:sym typeface="Baloo" panose="03080902040302020200"/>
              </a:rPr>
              <a:t>RESULTADOS</a:t>
            </a:r>
          </a:p>
        </p:txBody>
      </p:sp>
      <p:sp>
        <p:nvSpPr>
          <p:cNvPr id="13" name="Rectángulo 12">
            <a:extLst>
              <a:ext uri="{FF2B5EF4-FFF2-40B4-BE49-F238E27FC236}">
                <a16:creationId xmlns:a16="http://schemas.microsoft.com/office/drawing/2014/main" id="{8401BF34-48B2-42A4-BAED-B09BA492A0B1}"/>
              </a:ext>
            </a:extLst>
          </p:cNvPr>
          <p:cNvSpPr/>
          <p:nvPr/>
        </p:nvSpPr>
        <p:spPr>
          <a:xfrm>
            <a:off x="8095873" y="855658"/>
            <a:ext cx="9749796" cy="3970318"/>
          </a:xfrm>
          <a:prstGeom prst="rect">
            <a:avLst/>
          </a:prstGeom>
          <a:effectLst>
            <a:glow rad="1397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fontAlgn="base">
              <a:buFont typeface="Arial" panose="020B0604020202020204" pitchFamily="34" charset="0"/>
              <a:buChar char="•"/>
            </a:pPr>
            <a:r>
              <a:rPr lang="es-CO" sz="2400" dirty="0" err="1">
                <a:solidFill>
                  <a:srgbClr val="000000"/>
                </a:solidFill>
                <a:latin typeface="Calibri" panose="020F0502020204030204" pitchFamily="34" charset="0"/>
              </a:rPr>
              <a:t>Mov</a:t>
            </a:r>
            <a:r>
              <a:rPr lang="es-CO" sz="2400" dirty="0">
                <a:solidFill>
                  <a:srgbClr val="000000"/>
                </a:solidFill>
                <a:latin typeface="Calibri" panose="020F0502020204030204" pitchFamily="34" charset="0"/>
              </a:rPr>
              <a:t>. 24/7 DBC líder Femenil IB </a:t>
            </a:r>
            <a:r>
              <a:rPr lang="es-CO" sz="2400" dirty="0" err="1">
                <a:solidFill>
                  <a:srgbClr val="000000"/>
                </a:solidFill>
                <a:latin typeface="Calibri" panose="020F0502020204030204" pitchFamily="34" charset="0"/>
              </a:rPr>
              <a:t>Maranatha</a:t>
            </a:r>
            <a:r>
              <a:rPr lang="es-CO" sz="2400" dirty="0">
                <a:solidFill>
                  <a:srgbClr val="000000"/>
                </a:solidFill>
                <a:latin typeface="Calibri" panose="020F0502020204030204" pitchFamily="34" charset="0"/>
              </a:rPr>
              <a:t> de Melgar </a:t>
            </a:r>
            <a:r>
              <a:rPr lang="es-CO" sz="2400" dirty="0" err="1">
                <a:solidFill>
                  <a:srgbClr val="000000"/>
                </a:solidFill>
                <a:latin typeface="Calibri" panose="020F0502020204030204" pitchFamily="34" charset="0"/>
              </a:rPr>
              <a:t>Evely</a:t>
            </a:r>
            <a:endParaRPr lang="es-CO" sz="2400" dirty="0">
              <a:solidFill>
                <a:srgbClr val="000000"/>
              </a:solidFill>
              <a:latin typeface="Calibri" panose="020F0502020204030204" pitchFamily="34" charset="0"/>
            </a:endParaRPr>
          </a:p>
          <a:p>
            <a:pPr fontAlgn="base">
              <a:buFont typeface="Arial" panose="020B0604020202020204" pitchFamily="34" charset="0"/>
              <a:buChar char="•"/>
            </a:pPr>
            <a:r>
              <a:rPr lang="es-CO" sz="2400" dirty="0">
                <a:solidFill>
                  <a:srgbClr val="000000"/>
                </a:solidFill>
                <a:latin typeface="Calibri" panose="020F0502020204030204" pitchFamily="34" charset="0"/>
              </a:rPr>
              <a:t>Líder Regional de oración </a:t>
            </a:r>
            <a:r>
              <a:rPr lang="es-CO" sz="2400" dirty="0" err="1">
                <a:solidFill>
                  <a:srgbClr val="000000"/>
                </a:solidFill>
                <a:latin typeface="Calibri" panose="020F0502020204030204" pitchFamily="34" charset="0"/>
              </a:rPr>
              <a:t>Ps</a:t>
            </a:r>
            <a:r>
              <a:rPr lang="es-CO" sz="2400" dirty="0">
                <a:solidFill>
                  <a:srgbClr val="000000"/>
                </a:solidFill>
                <a:latin typeface="Calibri" panose="020F0502020204030204" pitchFamily="34" charset="0"/>
              </a:rPr>
              <a:t>. Luis Melgar y Pedro Guaqueta. PIBI </a:t>
            </a:r>
            <a:r>
              <a:rPr lang="es-CO" sz="2400" dirty="0" err="1">
                <a:solidFill>
                  <a:srgbClr val="000000"/>
                </a:solidFill>
                <a:latin typeface="Calibri" panose="020F0502020204030204" pitchFamily="34" charset="0"/>
              </a:rPr>
              <a:t>Ibague</a:t>
            </a:r>
            <a:endParaRPr lang="es-CO" sz="2400" dirty="0">
              <a:solidFill>
                <a:srgbClr val="000000"/>
              </a:solidFill>
              <a:latin typeface="Calibri" panose="020F0502020204030204" pitchFamily="34" charset="0"/>
            </a:endParaRPr>
          </a:p>
          <a:p>
            <a:pPr fontAlgn="base">
              <a:buFont typeface="Arial" panose="020B0604020202020204" pitchFamily="34" charset="0"/>
              <a:buChar char="•"/>
            </a:pPr>
            <a:r>
              <a:rPr lang="es-CO" sz="2400" dirty="0">
                <a:solidFill>
                  <a:srgbClr val="000000"/>
                </a:solidFill>
                <a:latin typeface="Calibri" panose="020F0502020204030204" pitchFamily="34" charset="0"/>
              </a:rPr>
              <a:t>Iglesia Bautista Manantial de Cajamarca, realiza Moví. 24/7 local, en horarios establecidos, se monitorea por  grupo de </a:t>
            </a:r>
            <a:r>
              <a:rPr lang="es-CO" sz="2400" dirty="0" err="1">
                <a:solidFill>
                  <a:srgbClr val="000000"/>
                </a:solidFill>
                <a:latin typeface="Calibri" panose="020F0502020204030204" pitchFamily="34" charset="0"/>
              </a:rPr>
              <a:t>Whatsapp</a:t>
            </a:r>
            <a:r>
              <a:rPr lang="es-CO" sz="2400" dirty="0">
                <a:solidFill>
                  <a:srgbClr val="000000"/>
                </a:solidFill>
                <a:latin typeface="Calibri" panose="020F0502020204030204" pitchFamily="34" charset="0"/>
              </a:rPr>
              <a:t>, mujeres del ministerio femenil participamos activamente.</a:t>
            </a:r>
          </a:p>
          <a:p>
            <a:pPr fontAlgn="base">
              <a:buFont typeface="Arial" panose="020B0604020202020204" pitchFamily="34" charset="0"/>
              <a:buChar char="•"/>
            </a:pPr>
            <a:r>
              <a:rPr lang="es-CO" sz="2400" dirty="0">
                <a:solidFill>
                  <a:srgbClr val="000000"/>
                </a:solidFill>
                <a:latin typeface="Calibri" panose="020F0502020204030204" pitchFamily="34" charset="0"/>
              </a:rPr>
              <a:t>No hay mas reportes, si hay mas se reportan en el final 2025.</a:t>
            </a:r>
          </a:p>
          <a:p>
            <a:pPr fontAlgn="base">
              <a:buFont typeface="Arial" panose="020B0604020202020204" pitchFamily="34" charset="0"/>
              <a:buChar char="•"/>
            </a:pPr>
            <a:r>
              <a:rPr lang="es-ES" sz="2400" dirty="0">
                <a:solidFill>
                  <a:srgbClr val="000000"/>
                </a:solidFill>
                <a:latin typeface="Calibri" panose="020F0502020204030204" pitchFamily="34" charset="0"/>
              </a:rPr>
              <a:t>Desde la Regional de Mujeres del Tolima, se recomendará  al Líder Regional, convocar al equipo de trabajo,  para un mejor conocimiento  del </a:t>
            </a:r>
            <a:r>
              <a:rPr lang="es-ES" sz="2400" dirty="0" err="1">
                <a:solidFill>
                  <a:srgbClr val="000000"/>
                </a:solidFill>
                <a:latin typeface="Calibri" panose="020F0502020204030204" pitchFamily="34" charset="0"/>
              </a:rPr>
              <a:t>Mov</a:t>
            </a:r>
            <a:r>
              <a:rPr lang="es-ES" sz="2400" dirty="0">
                <a:solidFill>
                  <a:srgbClr val="000000"/>
                </a:solidFill>
                <a:latin typeface="Calibri" panose="020F0502020204030204" pitchFamily="34" charset="0"/>
              </a:rPr>
              <a:t> 24/7  a los lideres locales.</a:t>
            </a:r>
            <a:endParaRPr lang="es-CO" sz="2400" dirty="0">
              <a:solidFill>
                <a:srgbClr val="000000"/>
              </a:solidFill>
              <a:latin typeface="Calibri" panose="020F0502020204030204" pitchFamily="34" charset="0"/>
            </a:endParaRPr>
          </a:p>
          <a:p>
            <a:br>
              <a:rPr lang="es-CO" dirty="0"/>
            </a:br>
            <a:endParaRPr lang="es-CO" dirty="0"/>
          </a:p>
        </p:txBody>
      </p:sp>
      <p:sp>
        <p:nvSpPr>
          <p:cNvPr id="14" name="CuadroTexto 13">
            <a:extLst>
              <a:ext uri="{FF2B5EF4-FFF2-40B4-BE49-F238E27FC236}">
                <a16:creationId xmlns:a16="http://schemas.microsoft.com/office/drawing/2014/main" id="{382B4526-631F-4985-B320-B3B1170F4C84}"/>
              </a:ext>
            </a:extLst>
          </p:cNvPr>
          <p:cNvSpPr txBox="1"/>
          <p:nvPr/>
        </p:nvSpPr>
        <p:spPr>
          <a:xfrm>
            <a:off x="8148659" y="5075081"/>
            <a:ext cx="9749796" cy="1569660"/>
          </a:xfrm>
          <a:prstGeom prst="rect">
            <a:avLst/>
          </a:prstGeom>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2400" dirty="0"/>
              <a:t>En el año 2024 lo realizaron las siguientes Iglesias con su respectiva ofrenda Iglesia Cielos Abiertos de Ibagué, Iglesia Bautista Maranata Melgar, Misión Bautista nueva Generación. En otros años la hemos hecho más Iglesias, para este 2025 confiamos hacerlo más Iglesias.</a:t>
            </a:r>
            <a:endParaRPr lang="es-CO" sz="2400" dirty="0"/>
          </a:p>
        </p:txBody>
      </p:sp>
      <p:sp>
        <p:nvSpPr>
          <p:cNvPr id="15" name="CuadroTexto 14">
            <a:extLst>
              <a:ext uri="{FF2B5EF4-FFF2-40B4-BE49-F238E27FC236}">
                <a16:creationId xmlns:a16="http://schemas.microsoft.com/office/drawing/2014/main" id="{55DD63AC-3356-4525-89A6-0C1CF407BF34}"/>
              </a:ext>
            </a:extLst>
          </p:cNvPr>
          <p:cNvSpPr txBox="1"/>
          <p:nvPr/>
        </p:nvSpPr>
        <p:spPr>
          <a:xfrm>
            <a:off x="8244595" y="6893846"/>
            <a:ext cx="9653860" cy="1200329"/>
          </a:xfrm>
          <a:prstGeom prst="rect">
            <a:avLst/>
          </a:prstGeom>
          <a:effectLst>
            <a:glow rad="1397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400" dirty="0"/>
              <a:t>Desde el Liderazgo de Hna. Beatriz Baena, aun sin tecnología, se estableció en la pandemia, se fortaleció y todas la iglesias con sus pastores y lideres femeniles cumplimos en la  Región.</a:t>
            </a:r>
            <a:endParaRPr lang="es-CO" sz="2400" dirty="0"/>
          </a:p>
        </p:txBody>
      </p:sp>
      <p:cxnSp>
        <p:nvCxnSpPr>
          <p:cNvPr id="17" name="Conector recto de flecha 16">
            <a:extLst>
              <a:ext uri="{FF2B5EF4-FFF2-40B4-BE49-F238E27FC236}">
                <a16:creationId xmlns:a16="http://schemas.microsoft.com/office/drawing/2014/main" id="{ED2C5104-B072-46F7-BDC3-B52D94474D7A}"/>
              </a:ext>
            </a:extLst>
          </p:cNvPr>
          <p:cNvCxnSpPr/>
          <p:nvPr/>
        </p:nvCxnSpPr>
        <p:spPr>
          <a:xfrm>
            <a:off x="7635718" y="3069180"/>
            <a:ext cx="2890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C4BACC21-1C4B-4EE8-8C43-E212A1346263}"/>
              </a:ext>
            </a:extLst>
          </p:cNvPr>
          <p:cNvCxnSpPr>
            <a:cxnSpLocks/>
          </p:cNvCxnSpPr>
          <p:nvPr/>
        </p:nvCxnSpPr>
        <p:spPr>
          <a:xfrm>
            <a:off x="7700939" y="9334500"/>
            <a:ext cx="4477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36EB25A7-C78F-464E-995B-73118CBE6380}"/>
              </a:ext>
            </a:extLst>
          </p:cNvPr>
          <p:cNvSpPr txBox="1"/>
          <p:nvPr/>
        </p:nvSpPr>
        <p:spPr>
          <a:xfrm>
            <a:off x="8244595" y="8221855"/>
            <a:ext cx="9653860" cy="1938992"/>
          </a:xfrm>
          <a:prstGeom prst="rect">
            <a:avLst/>
          </a:prstGeom>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2400" dirty="0"/>
              <a:t>Hay inquietudes sobre este tema en la Región,  las iglesias locales ofrendan a la DBC,  en misiones,  el de DMO, la Ofrenda de 50 nacional apoyo social, la ofrenda misionera en los. Congresos. Como Regional se solicita mas claridad, con el administrador,  líder de ministerios y aun misiones.  Asi podre explicar bien.</a:t>
            </a:r>
            <a:endParaRPr lang="es-CO" sz="2400" dirty="0"/>
          </a:p>
        </p:txBody>
      </p:sp>
      <p:cxnSp>
        <p:nvCxnSpPr>
          <p:cNvPr id="22" name="Conector recto de flecha 21">
            <a:extLst>
              <a:ext uri="{FF2B5EF4-FFF2-40B4-BE49-F238E27FC236}">
                <a16:creationId xmlns:a16="http://schemas.microsoft.com/office/drawing/2014/main" id="{FB0E3C69-2493-4BA8-A1F4-2DF0CEC034F3}"/>
              </a:ext>
            </a:extLst>
          </p:cNvPr>
          <p:cNvCxnSpPr>
            <a:cxnSpLocks/>
          </p:cNvCxnSpPr>
          <p:nvPr/>
        </p:nvCxnSpPr>
        <p:spPr>
          <a:xfrm>
            <a:off x="7700938" y="7729014"/>
            <a:ext cx="4477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4FD36124-5A0B-4E8C-8CB0-8527C76EBBF8}"/>
              </a:ext>
            </a:extLst>
          </p:cNvPr>
          <p:cNvCxnSpPr>
            <a:cxnSpLocks/>
          </p:cNvCxnSpPr>
          <p:nvPr/>
        </p:nvCxnSpPr>
        <p:spPr>
          <a:xfrm>
            <a:off x="7605002" y="5574654"/>
            <a:ext cx="4477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4DD1303-FA4F-4F3E-ADA2-B1C2E61E30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952500"/>
            <a:ext cx="7315200" cy="5486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Imagen 4">
            <a:extLst>
              <a:ext uri="{FF2B5EF4-FFF2-40B4-BE49-F238E27FC236}">
                <a16:creationId xmlns:a16="http://schemas.microsoft.com/office/drawing/2014/main" id="{C6944D14-2296-4F9A-8171-2FCE749543A1}"/>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211" t="7146" r="4714" b="7991"/>
          <a:stretch/>
        </p:blipFill>
        <p:spPr>
          <a:xfrm>
            <a:off x="9544050" y="723900"/>
            <a:ext cx="6915150" cy="8686800"/>
          </a:xfrm>
          <a:prstGeom prst="rect">
            <a:avLst/>
          </a:prstGeom>
        </p:spPr>
      </p:pic>
      <p:sp>
        <p:nvSpPr>
          <p:cNvPr id="2" name="CuadroTexto 1">
            <a:extLst>
              <a:ext uri="{FF2B5EF4-FFF2-40B4-BE49-F238E27FC236}">
                <a16:creationId xmlns:a16="http://schemas.microsoft.com/office/drawing/2014/main" id="{0469F1C8-796A-4181-8993-6097E3D0496C}"/>
              </a:ext>
            </a:extLst>
          </p:cNvPr>
          <p:cNvSpPr txBox="1"/>
          <p:nvPr/>
        </p:nvSpPr>
        <p:spPr>
          <a:xfrm>
            <a:off x="9144000" y="3444240"/>
            <a:ext cx="7848600" cy="1815882"/>
          </a:xfrm>
          <a:prstGeom prst="rect">
            <a:avLst/>
          </a:prstGeom>
          <a:effectLst>
            <a:outerShdw blurRad="40000" dist="20000" dir="5400000" rotWithShape="0">
              <a:srgbClr val="000000">
                <a:alpha val="38000"/>
              </a:srgbClr>
            </a:outerShdw>
            <a:reflection blurRad="6350" stA="50000" endA="300" endPos="55500" dist="1016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800" dirty="0"/>
              <a:t>Con la región se realizo el programa “</a:t>
            </a:r>
            <a:r>
              <a:rPr lang="es-ES" sz="2800" b="1" dirty="0"/>
              <a:t>Con ADN</a:t>
            </a:r>
            <a:r>
              <a:rPr lang="es-ES" sz="2800" dirty="0"/>
              <a:t>, </a:t>
            </a:r>
            <a:r>
              <a:rPr lang="es-ES" sz="2800" b="1" dirty="0"/>
              <a:t>Juntos en la Misión”</a:t>
            </a:r>
          </a:p>
          <a:p>
            <a:r>
              <a:rPr lang="es-ES" sz="2800" dirty="0"/>
              <a:t>sábado 6 de septiembre de 2025, asistieron  mujeres Región.</a:t>
            </a:r>
            <a:endParaRPr lang="es-CO"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7665" y="2428959"/>
            <a:ext cx="1737291" cy="2285909"/>
          </a:xfrm>
          <a:custGeom>
            <a:avLst/>
            <a:gdLst/>
            <a:ahLst/>
            <a:cxnLst/>
            <a:rect l="l" t="t" r="r" b="b"/>
            <a:pathLst>
              <a:path w="1737291" h="2285909">
                <a:moveTo>
                  <a:pt x="0" y="0"/>
                </a:moveTo>
                <a:lnTo>
                  <a:pt x="1737291" y="0"/>
                </a:lnTo>
                <a:lnTo>
                  <a:pt x="1737291" y="2285908"/>
                </a:lnTo>
                <a:lnTo>
                  <a:pt x="0" y="2285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062276" y="2239023"/>
            <a:ext cx="4083093" cy="1812783"/>
          </a:xfrm>
          <a:prstGeom prst="rect">
            <a:avLst/>
          </a:prstGeom>
        </p:spPr>
        <p:txBody>
          <a:bodyPr lIns="0" tIns="0" rIns="0" bIns="0" rtlCol="0" anchor="t">
            <a:spAutoFit/>
          </a:bodyPr>
          <a:lstStyle/>
          <a:p>
            <a:pPr algn="ctr">
              <a:lnSpc>
                <a:spcPts val="2455"/>
              </a:lnSpc>
            </a:pPr>
            <a:r>
              <a:rPr lang="en-US" sz="1755" dirty="0">
                <a:solidFill>
                  <a:srgbClr val="000000"/>
                </a:solidFill>
                <a:latin typeface="Open Sans" panose="020B0606030504020204"/>
                <a:ea typeface="Open Sans" panose="020B0606030504020204"/>
                <a:cs typeface="Open Sans" panose="020B0606030504020204"/>
                <a:sym typeface="Open Sans" panose="020B0606030504020204"/>
              </a:rPr>
              <a:t>HACER PRESENCIA EN EL CAMPO MISIONERO, Y DE PLANTANCIÓN PROMOVIENDO LA ADOPCIÓN DE UN MISIONERO O PLANTADOR PARA HACER ACOMPAÑAMIENTO ESPIRITUAL Y EMOCIONAL.</a:t>
            </a:r>
          </a:p>
        </p:txBody>
      </p:sp>
      <p:sp>
        <p:nvSpPr>
          <p:cNvPr id="4" name="TextBox 4"/>
          <p:cNvSpPr txBox="1"/>
          <p:nvPr/>
        </p:nvSpPr>
        <p:spPr>
          <a:xfrm>
            <a:off x="4335895" y="4889292"/>
            <a:ext cx="3122122" cy="606154"/>
          </a:xfrm>
          <a:prstGeom prst="rect">
            <a:avLst/>
          </a:prstGeom>
        </p:spPr>
        <p:txBody>
          <a:bodyPr lIns="0" tIns="0" rIns="0" bIns="0" rtlCol="0" anchor="t">
            <a:spAutoFit/>
          </a:bodyPr>
          <a:lstStyle/>
          <a:p>
            <a:pPr algn="ctr">
              <a:lnSpc>
                <a:spcPts val="4915"/>
              </a:lnSpc>
            </a:pPr>
            <a:r>
              <a:rPr lang="en-US" sz="3510" dirty="0">
                <a:solidFill>
                  <a:srgbClr val="3E6C8C"/>
                </a:solidFill>
                <a:latin typeface="Baloo" panose="03080902040302020200"/>
                <a:ea typeface="Baloo" panose="03080902040302020200"/>
                <a:cs typeface="Baloo" panose="03080902040302020200"/>
                <a:sym typeface="Baloo" panose="03080902040302020200"/>
              </a:rPr>
              <a:t>CUMPLIR</a:t>
            </a:r>
          </a:p>
        </p:txBody>
      </p:sp>
      <p:sp>
        <p:nvSpPr>
          <p:cNvPr id="5" name="TextBox 5"/>
          <p:cNvSpPr txBox="1"/>
          <p:nvPr/>
        </p:nvSpPr>
        <p:spPr>
          <a:xfrm>
            <a:off x="4270356" y="894796"/>
            <a:ext cx="3365270" cy="545703"/>
          </a:xfrm>
          <a:prstGeom prst="rect">
            <a:avLst/>
          </a:prstGeom>
        </p:spPr>
        <p:txBody>
          <a:bodyPr lIns="0" tIns="0" rIns="0" bIns="0" rtlCol="0" anchor="t">
            <a:spAutoFit/>
          </a:bodyPr>
          <a:lstStyle/>
          <a:p>
            <a:pPr algn="ctr">
              <a:lnSpc>
                <a:spcPts val="4570"/>
              </a:lnSpc>
            </a:pPr>
            <a:r>
              <a:rPr lang="en-US" sz="3265" dirty="0">
                <a:solidFill>
                  <a:srgbClr val="3E6C8C"/>
                </a:solidFill>
                <a:latin typeface="Baloo" panose="03080902040302020200"/>
                <a:ea typeface="Baloo" panose="03080902040302020200"/>
                <a:cs typeface="Baloo" panose="03080902040302020200"/>
                <a:sym typeface="Baloo" panose="03080902040302020200"/>
              </a:rPr>
              <a:t>ESTABLECER</a:t>
            </a:r>
          </a:p>
        </p:txBody>
      </p:sp>
      <p:sp>
        <p:nvSpPr>
          <p:cNvPr id="6" name="TextBox 6"/>
          <p:cNvSpPr txBox="1"/>
          <p:nvPr/>
        </p:nvSpPr>
        <p:spPr>
          <a:xfrm>
            <a:off x="4210116" y="5704735"/>
            <a:ext cx="3787412" cy="1555186"/>
          </a:xfrm>
          <a:prstGeom prst="rect">
            <a:avLst/>
          </a:prstGeom>
        </p:spPr>
        <p:txBody>
          <a:bodyPr lIns="0" tIns="0" rIns="0" bIns="0" rtlCol="0" anchor="t">
            <a:spAutoFit/>
          </a:bodyPr>
          <a:lstStyle/>
          <a:p>
            <a:pPr algn="ctr">
              <a:lnSpc>
                <a:spcPts val="2480"/>
              </a:lnSpc>
            </a:pPr>
            <a:r>
              <a:rPr lang="en-US" sz="1770" dirty="0">
                <a:solidFill>
                  <a:srgbClr val="000000"/>
                </a:solidFill>
                <a:latin typeface="Open Sans" panose="020B0606030504020204"/>
                <a:ea typeface="Open Sans" panose="020B0606030504020204"/>
                <a:cs typeface="Open Sans" panose="020B0606030504020204"/>
                <a:sym typeface="Open Sans" panose="020B0606030504020204"/>
              </a:rPr>
              <a:t>REALIZAR ENTRENAMIENTOS DIRIGIDOS POR MISIONEROS EN EL QUE CAMPO QUE DESAFIE A LAS MUJERES A LA PLANTACIÓN DE IGLESIAS Y MISIONES.</a:t>
            </a:r>
          </a:p>
        </p:txBody>
      </p:sp>
      <p:sp>
        <p:nvSpPr>
          <p:cNvPr id="7" name="TextBox 7"/>
          <p:cNvSpPr txBox="1"/>
          <p:nvPr/>
        </p:nvSpPr>
        <p:spPr>
          <a:xfrm>
            <a:off x="4003250" y="8022369"/>
            <a:ext cx="3787412" cy="2118070"/>
          </a:xfrm>
          <a:prstGeom prst="rect">
            <a:avLst/>
          </a:prstGeom>
        </p:spPr>
        <p:txBody>
          <a:bodyPr lIns="0" tIns="0" rIns="0" bIns="0" rtlCol="0" anchor="t">
            <a:spAutoFit/>
          </a:bodyPr>
          <a:lstStyle/>
          <a:p>
            <a:pPr algn="ctr">
              <a:lnSpc>
                <a:spcPts val="2430"/>
              </a:lnSpc>
            </a:pPr>
            <a:r>
              <a:rPr lang="en-US" sz="1735" dirty="0">
                <a:solidFill>
                  <a:srgbClr val="000000"/>
                </a:solidFill>
                <a:latin typeface="Open Sans" panose="020B0606030504020204"/>
                <a:ea typeface="Open Sans" panose="020B0606030504020204"/>
                <a:cs typeface="Open Sans" panose="020B0606030504020204"/>
                <a:sym typeface="Open Sans" panose="020B0606030504020204"/>
              </a:rPr>
              <a:t> PROMOVER LA EDUCACIÓN MISIONERA A TRAVES DE LA PROMOCIÓN DE LOS DIFERENTES CENTROS DE FORMACIÓN MISIONERA DE LA DBC, REGIONALES Y LOCALES.</a:t>
            </a:r>
          </a:p>
          <a:p>
            <a:pPr algn="ctr">
              <a:lnSpc>
                <a:spcPts val="2430"/>
              </a:lnSpc>
            </a:pPr>
            <a:endParaRPr lang="en-US" sz="1735" dirty="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8" name="TextBox 8"/>
          <p:cNvSpPr txBox="1"/>
          <p:nvPr/>
        </p:nvSpPr>
        <p:spPr>
          <a:xfrm>
            <a:off x="4438200" y="1440499"/>
            <a:ext cx="3281224" cy="645623"/>
          </a:xfrm>
          <a:prstGeom prst="rect">
            <a:avLst/>
          </a:prstGeom>
        </p:spPr>
        <p:txBody>
          <a:bodyPr lIns="0" tIns="0" rIns="0" bIns="0" rtlCol="0" anchor="t">
            <a:spAutoFit/>
          </a:bodyPr>
          <a:lstStyle/>
          <a:p>
            <a:pPr algn="ctr">
              <a:lnSpc>
                <a:spcPts val="5365"/>
              </a:lnSpc>
            </a:pPr>
            <a:r>
              <a:rPr lang="en-US" sz="3830" dirty="0">
                <a:solidFill>
                  <a:srgbClr val="3E6C8C"/>
                </a:solidFill>
                <a:latin typeface="Baloo" panose="03080902040302020200"/>
                <a:ea typeface="Baloo" panose="03080902040302020200"/>
                <a:cs typeface="Baloo" panose="03080902040302020200"/>
                <a:sym typeface="Baloo" panose="03080902040302020200"/>
              </a:rPr>
              <a:t>FORTALECER</a:t>
            </a:r>
          </a:p>
        </p:txBody>
      </p:sp>
      <p:sp>
        <p:nvSpPr>
          <p:cNvPr id="9" name="TextBox 9"/>
          <p:cNvSpPr txBox="1"/>
          <p:nvPr/>
        </p:nvSpPr>
        <p:spPr>
          <a:xfrm>
            <a:off x="395658" y="4765525"/>
            <a:ext cx="2829398" cy="645908"/>
          </a:xfrm>
          <a:prstGeom prst="rect">
            <a:avLst/>
          </a:prstGeom>
        </p:spPr>
        <p:txBody>
          <a:bodyPr lIns="0" tIns="0" rIns="0" bIns="0" rtlCol="0" anchor="t">
            <a:spAutoFit/>
          </a:bodyPr>
          <a:lstStyle/>
          <a:p>
            <a:pPr algn="ctr">
              <a:lnSpc>
                <a:spcPts val="5350"/>
              </a:lnSpc>
            </a:pPr>
            <a:r>
              <a:rPr lang="en-US" sz="3820">
                <a:solidFill>
                  <a:srgbClr val="3E6C8C"/>
                </a:solidFill>
                <a:latin typeface="Baloo" panose="03080902040302020200"/>
                <a:ea typeface="Baloo" panose="03080902040302020200"/>
                <a:cs typeface="Baloo" panose="03080902040302020200"/>
                <a:sym typeface="Baloo" panose="03080902040302020200"/>
              </a:rPr>
              <a:t>META</a:t>
            </a:r>
          </a:p>
        </p:txBody>
      </p:sp>
      <p:sp>
        <p:nvSpPr>
          <p:cNvPr id="10" name="TextBox 10"/>
          <p:cNvSpPr txBox="1"/>
          <p:nvPr/>
        </p:nvSpPr>
        <p:spPr>
          <a:xfrm>
            <a:off x="290006" y="5569938"/>
            <a:ext cx="2886324" cy="3323784"/>
          </a:xfrm>
          <a:prstGeom prst="rect">
            <a:avLst/>
          </a:prstGeom>
        </p:spPr>
        <p:txBody>
          <a:bodyPr lIns="0" tIns="0" rIns="0" bIns="0" rtlCol="0" anchor="t">
            <a:spAutoFit/>
          </a:bodyPr>
          <a:lstStyle/>
          <a:p>
            <a:pPr algn="ctr">
              <a:lnSpc>
                <a:spcPts val="2650"/>
              </a:lnSpc>
            </a:pPr>
            <a:r>
              <a:rPr lang="en-US" sz="1890" dirty="0">
                <a:solidFill>
                  <a:srgbClr val="000000"/>
                </a:solidFill>
                <a:latin typeface="Open Sans" panose="020B0606030504020204"/>
                <a:ea typeface="Open Sans" panose="020B0606030504020204"/>
                <a:cs typeface="Open Sans" panose="020B0606030504020204"/>
                <a:sym typeface="Open Sans" panose="020B0606030504020204"/>
              </a:rPr>
              <a:t> IMPULSAR EL TRABAJO MISIONERO DE LAS MUJERES EN NUESTRAS IGLESIAS- APOYAR LOS PROGRAMAS EVANGELÍSTICOS Y DISCIPULADO QUE LA DBC PROPONE PARA EL CUMPLIMIENTO DE LA GRAN COMISIÓN.</a:t>
            </a:r>
          </a:p>
        </p:txBody>
      </p:sp>
      <p:sp>
        <p:nvSpPr>
          <p:cNvPr id="11" name="TextBox 11"/>
          <p:cNvSpPr txBox="1"/>
          <p:nvPr/>
        </p:nvSpPr>
        <p:spPr>
          <a:xfrm>
            <a:off x="10315215" y="737894"/>
            <a:ext cx="5725477" cy="746823"/>
          </a:xfrm>
          <a:prstGeom prst="rect">
            <a:avLst/>
          </a:prstGeom>
        </p:spPr>
        <p:txBody>
          <a:bodyPr lIns="0" tIns="0" rIns="0" bIns="0" rtlCol="0" anchor="t">
            <a:spAutoFit/>
          </a:bodyPr>
          <a:lstStyle/>
          <a:p>
            <a:pPr algn="ctr">
              <a:lnSpc>
                <a:spcPts val="6085"/>
              </a:lnSpc>
            </a:pPr>
            <a:r>
              <a:rPr lang="en-US" sz="4345">
                <a:solidFill>
                  <a:srgbClr val="3E6C8C"/>
                </a:solidFill>
                <a:latin typeface="Baloo" panose="03080902040302020200"/>
                <a:ea typeface="Baloo" panose="03080902040302020200"/>
                <a:cs typeface="Baloo" panose="03080902040302020200"/>
                <a:sym typeface="Baloo" panose="03080902040302020200"/>
              </a:rPr>
              <a:t>RESULTADOS</a:t>
            </a:r>
          </a:p>
        </p:txBody>
      </p:sp>
      <p:sp>
        <p:nvSpPr>
          <p:cNvPr id="12" name="TextBox 12"/>
          <p:cNvSpPr txBox="1"/>
          <p:nvPr/>
        </p:nvSpPr>
        <p:spPr>
          <a:xfrm>
            <a:off x="395658" y="1205596"/>
            <a:ext cx="3663367" cy="645908"/>
          </a:xfrm>
          <a:prstGeom prst="rect">
            <a:avLst/>
          </a:prstGeom>
        </p:spPr>
        <p:txBody>
          <a:bodyPr lIns="0" tIns="0" rIns="0" bIns="0" rtlCol="0" anchor="t">
            <a:spAutoFit/>
          </a:bodyPr>
          <a:lstStyle/>
          <a:p>
            <a:pPr algn="ctr">
              <a:lnSpc>
                <a:spcPts val="5350"/>
              </a:lnSpc>
            </a:pPr>
            <a:r>
              <a:rPr lang="en-US" sz="3820">
                <a:solidFill>
                  <a:srgbClr val="3E6C8C"/>
                </a:solidFill>
                <a:latin typeface="Baloo" panose="03080902040302020200"/>
                <a:ea typeface="Baloo" panose="03080902040302020200"/>
                <a:cs typeface="Baloo" panose="03080902040302020200"/>
                <a:sym typeface="Baloo" panose="03080902040302020200"/>
              </a:rPr>
              <a:t>EVANGELISMO</a:t>
            </a:r>
          </a:p>
        </p:txBody>
      </p:sp>
      <p:sp>
        <p:nvSpPr>
          <p:cNvPr id="13" name="CuadroTexto 12">
            <a:extLst>
              <a:ext uri="{FF2B5EF4-FFF2-40B4-BE49-F238E27FC236}">
                <a16:creationId xmlns:a16="http://schemas.microsoft.com/office/drawing/2014/main" id="{A2DC0039-A7E7-46FB-8E84-10C854B8C0DA}"/>
              </a:ext>
            </a:extLst>
          </p:cNvPr>
          <p:cNvSpPr txBox="1"/>
          <p:nvPr/>
        </p:nvSpPr>
        <p:spPr>
          <a:xfrm>
            <a:off x="8688335" y="1450960"/>
            <a:ext cx="8532864" cy="3416320"/>
          </a:xfrm>
          <a:prstGeom prst="rect">
            <a:avLst/>
          </a:prstGeom>
          <a:effectLst>
            <a:innerShdw blurRad="63500" dist="508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400" dirty="0"/>
              <a:t>Como región se tiene presencia en campo misionero la Iglesia Centro Esperanza Lérida, en el Chorrillo. Iglesia Bautista Manantial de Cajamarca tiene el Proyecto Sal desde hace varios años, Plantación Municipio de Ambalema Tolima, proceso iniciado en el 2023 por  Pastor Julián López adoptado por la Región.  Se ha acompañado a los misioneros en Agua de Dios y ahora a los Plantadores Nuevos en Iglesia Centro esperanza Lérida, todo </a:t>
            </a:r>
            <a:r>
              <a:rPr lang="es-ES" sz="2400" dirty="0" err="1"/>
              <a:t>Asibatog</a:t>
            </a:r>
            <a:r>
              <a:rPr lang="es-ES" sz="2400" dirty="0"/>
              <a:t>. Son procesos mixtos donde hay muchas mujeres de equipos femeniles locales involucrados.</a:t>
            </a:r>
            <a:endParaRPr lang="es-CO" sz="2400" dirty="0"/>
          </a:p>
        </p:txBody>
      </p:sp>
      <p:sp>
        <p:nvSpPr>
          <p:cNvPr id="14" name="CuadroTexto 13">
            <a:extLst>
              <a:ext uri="{FF2B5EF4-FFF2-40B4-BE49-F238E27FC236}">
                <a16:creationId xmlns:a16="http://schemas.microsoft.com/office/drawing/2014/main" id="{74818EFF-AFE0-4770-B4EC-1C237F50CAFF}"/>
              </a:ext>
            </a:extLst>
          </p:cNvPr>
          <p:cNvSpPr txBox="1"/>
          <p:nvPr/>
        </p:nvSpPr>
        <p:spPr>
          <a:xfrm>
            <a:off x="8688335" y="5143500"/>
            <a:ext cx="8532865" cy="2677656"/>
          </a:xfrm>
          <a:prstGeom prst="rect">
            <a:avLst/>
          </a:prstGeom>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2400" dirty="0"/>
              <a:t>Como Región es valioso que las mujeres se entrenen en las misiones en nuestros programas femeniles locales y regionales, se incentiva. Los dirigidos por los misioneros los hacemos mixtos, para que mas hermanos conozcan (incluimos, jóvenes, mujeres, caballeros y si van </a:t>
            </a:r>
            <a:r>
              <a:rPr lang="es-ES" sz="2400" dirty="0" err="1"/>
              <a:t>niñ@s</a:t>
            </a:r>
            <a:r>
              <a:rPr lang="es-ES" sz="2400" dirty="0"/>
              <a:t>). Realizarlos exclusivos para mujeres nos implica mas gastos y logística, ya se tienen varios programas a nivel local, regional, nacional y de la </a:t>
            </a:r>
            <a:r>
              <a:rPr lang="es-ES" sz="2400" dirty="0" err="1"/>
              <a:t>Ufbal</a:t>
            </a:r>
            <a:r>
              <a:rPr lang="es-ES" sz="2400" dirty="0"/>
              <a:t>, femeninos.</a:t>
            </a:r>
            <a:endParaRPr lang="es-CO" sz="2400" dirty="0"/>
          </a:p>
        </p:txBody>
      </p:sp>
      <p:sp>
        <p:nvSpPr>
          <p:cNvPr id="15" name="CuadroTexto 14">
            <a:extLst>
              <a:ext uri="{FF2B5EF4-FFF2-40B4-BE49-F238E27FC236}">
                <a16:creationId xmlns:a16="http://schemas.microsoft.com/office/drawing/2014/main" id="{909FD845-A3B6-432F-9E35-9F1E3033A2C9}"/>
              </a:ext>
            </a:extLst>
          </p:cNvPr>
          <p:cNvSpPr txBox="1"/>
          <p:nvPr/>
        </p:nvSpPr>
        <p:spPr>
          <a:xfrm>
            <a:off x="8703422" y="8348777"/>
            <a:ext cx="8532865" cy="1200329"/>
          </a:xfrm>
          <a:prstGeom prst="rect">
            <a:avLst/>
          </a:prstGeom>
          <a:effectLst>
            <a:glow rad="1397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400" dirty="0"/>
              <a:t>Como Región se promueve todos los centros de formación misionera. Debemos fortalecer en asistencia a estos centros de formación.</a:t>
            </a:r>
            <a:endParaRPr lang="es-CO"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BFA5C53-A2A9-4A82-9A40-25EB3BBED8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97180"/>
            <a:ext cx="3857627" cy="48463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D00B199A-0A66-44DD-B12F-B52D2DE93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97179"/>
            <a:ext cx="4937014" cy="48463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Rectángulo: esquinas redondeadas 10">
            <a:extLst>
              <a:ext uri="{FF2B5EF4-FFF2-40B4-BE49-F238E27FC236}">
                <a16:creationId xmlns:a16="http://schemas.microsoft.com/office/drawing/2014/main" id="{02B253D1-E8D7-40D1-AB9F-C37AD411C29A}"/>
              </a:ext>
            </a:extLst>
          </p:cNvPr>
          <p:cNvSpPr/>
          <p:nvPr/>
        </p:nvSpPr>
        <p:spPr>
          <a:xfrm>
            <a:off x="761254" y="5273040"/>
            <a:ext cx="9677400" cy="914400"/>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2">
                    <a:lumMod val="10000"/>
                  </a:schemeClr>
                </a:solidFill>
              </a:rPr>
              <a:t>PROYECTO S.A.L</a:t>
            </a:r>
          </a:p>
          <a:p>
            <a:pPr algn="ctr"/>
            <a:r>
              <a:rPr lang="es-ES" sz="2000" dirty="0">
                <a:solidFill>
                  <a:schemeClr val="bg2">
                    <a:lumMod val="10000"/>
                  </a:schemeClr>
                </a:solidFill>
              </a:rPr>
              <a:t> PARTE DEL EQUIPO FEMENIL QUE PARTICIPA </a:t>
            </a:r>
          </a:p>
          <a:p>
            <a:pPr algn="ctr"/>
            <a:r>
              <a:rPr lang="es-ES" sz="2000" dirty="0">
                <a:solidFill>
                  <a:schemeClr val="bg2">
                    <a:lumMod val="10000"/>
                  </a:schemeClr>
                </a:solidFill>
              </a:rPr>
              <a:t>IGLESIA BAUTISTA MANANTIAL</a:t>
            </a:r>
            <a:endParaRPr lang="es-CO" sz="2000" dirty="0">
              <a:solidFill>
                <a:schemeClr val="bg2">
                  <a:lumMod val="10000"/>
                </a:schemeClr>
              </a:solidFill>
            </a:endParaRPr>
          </a:p>
        </p:txBody>
      </p:sp>
      <p:sp>
        <p:nvSpPr>
          <p:cNvPr id="2" name="Nube 1">
            <a:extLst>
              <a:ext uri="{FF2B5EF4-FFF2-40B4-BE49-F238E27FC236}">
                <a16:creationId xmlns:a16="http://schemas.microsoft.com/office/drawing/2014/main" id="{DA65E0D6-FEAD-4871-8B96-012094C60759}"/>
              </a:ext>
            </a:extLst>
          </p:cNvPr>
          <p:cNvSpPr/>
          <p:nvPr/>
        </p:nvSpPr>
        <p:spPr>
          <a:xfrm>
            <a:off x="11734800" y="297179"/>
            <a:ext cx="4314825" cy="4343400"/>
          </a:xfrm>
          <a:prstGeom prst="cloud">
            <a:avLst/>
          </a:prstGeom>
          <a:effectLst>
            <a:outerShdw blurRad="40000" dist="20000" dir="5400000" rotWithShape="0">
              <a:srgbClr val="000000">
                <a:alpha val="38000"/>
              </a:srgbClr>
            </a:outerShdw>
            <a:reflection blurRad="6350" stA="50000" endA="295" endPos="92000" dist="101600" dir="5400000" sy="-100000" algn="bl" rotWithShape="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400" dirty="0"/>
              <a:t>Se tienen más evidencias de toda la región, se aportaran en el final de este periodo 2025</a:t>
            </a:r>
            <a:r>
              <a:rPr lang="es-ES" dirty="0"/>
              <a:t>.</a:t>
            </a:r>
            <a:endParaRPr lang="es-CO" dirty="0"/>
          </a:p>
        </p:txBody>
      </p:sp>
      <p:pic>
        <p:nvPicPr>
          <p:cNvPr id="6" name="Imagen 5">
            <a:extLst>
              <a:ext uri="{FF2B5EF4-FFF2-40B4-BE49-F238E27FC236}">
                <a16:creationId xmlns:a16="http://schemas.microsoft.com/office/drawing/2014/main" id="{4B8189B6-C11E-407D-971D-5B168DC95078}"/>
              </a:ext>
            </a:extLst>
          </p:cNvPr>
          <p:cNvPicPr>
            <a:picLocks noChangeAspect="1"/>
          </p:cNvPicPr>
          <p:nvPr/>
        </p:nvPicPr>
        <p:blipFill rotWithShape="1">
          <a:blip r:embed="rId4">
            <a:extLst>
              <a:ext uri="{28A0092B-C50C-407E-A947-70E740481C1C}">
                <a14:useLocalDpi xmlns:a14="http://schemas.microsoft.com/office/drawing/2010/main" val="0"/>
              </a:ext>
            </a:extLst>
          </a:blip>
          <a:srcRect l="8198" r="8468"/>
          <a:stretch/>
        </p:blipFill>
        <p:spPr>
          <a:xfrm>
            <a:off x="7086600" y="6551293"/>
            <a:ext cx="5775859" cy="3371853"/>
          </a:xfrm>
          <a:prstGeom prst="rect">
            <a:avLst/>
          </a:prstGeom>
          <a:ln>
            <a:noFill/>
          </a:ln>
          <a:effectLst>
            <a:softEdge rad="112500"/>
          </a:effectLst>
        </p:spPr>
      </p:pic>
      <p:pic>
        <p:nvPicPr>
          <p:cNvPr id="9" name="Imagen 8">
            <a:extLst>
              <a:ext uri="{FF2B5EF4-FFF2-40B4-BE49-F238E27FC236}">
                <a16:creationId xmlns:a16="http://schemas.microsoft.com/office/drawing/2014/main" id="{02B2B487-AF4A-4C11-97EF-C2B7D97A5C95}"/>
              </a:ext>
            </a:extLst>
          </p:cNvPr>
          <p:cNvPicPr>
            <a:picLocks noChangeAspect="1"/>
          </p:cNvPicPr>
          <p:nvPr/>
        </p:nvPicPr>
        <p:blipFill rotWithShape="1">
          <a:blip r:embed="rId5">
            <a:extLst>
              <a:ext uri="{28A0092B-C50C-407E-A947-70E740481C1C}">
                <a14:useLocalDpi xmlns:a14="http://schemas.microsoft.com/office/drawing/2010/main" val="0"/>
              </a:ext>
            </a:extLst>
          </a:blip>
          <a:srcRect l="6846" r="8548"/>
          <a:stretch/>
        </p:blipFill>
        <p:spPr>
          <a:xfrm>
            <a:off x="791734" y="6484620"/>
            <a:ext cx="6096000" cy="3505200"/>
          </a:xfrm>
          <a:prstGeom prst="rect">
            <a:avLst/>
          </a:prstGeom>
          <a:ln>
            <a:noFill/>
          </a:ln>
          <a:effectLst>
            <a:softEdge rad="112500"/>
          </a:effectLst>
        </p:spPr>
      </p:pic>
      <p:sp>
        <p:nvSpPr>
          <p:cNvPr id="12" name="Rectángulo: esquinas superiores redondeadas 11">
            <a:extLst>
              <a:ext uri="{FF2B5EF4-FFF2-40B4-BE49-F238E27FC236}">
                <a16:creationId xmlns:a16="http://schemas.microsoft.com/office/drawing/2014/main" id="{CE0E32CC-509A-4476-9E6D-CCA27A07A486}"/>
              </a:ext>
            </a:extLst>
          </p:cNvPr>
          <p:cNvSpPr/>
          <p:nvPr/>
        </p:nvSpPr>
        <p:spPr>
          <a:xfrm>
            <a:off x="13258800" y="7886700"/>
            <a:ext cx="4724400" cy="1676400"/>
          </a:xfrm>
          <a:prstGeom prst="round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400" dirty="0"/>
              <a:t>Evangelismo a niños población vulnerable barrio Arado, iglesia Bautista Cielos Abiertos de Ibagué</a:t>
            </a:r>
            <a:r>
              <a:rPr lang="es-ES" dirty="0"/>
              <a:t>.</a:t>
            </a:r>
            <a:endParaRPr lang="es-CO"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42497" y="505061"/>
            <a:ext cx="3122122" cy="629649"/>
          </a:xfrm>
          <a:prstGeom prst="rect">
            <a:avLst/>
          </a:prstGeom>
        </p:spPr>
        <p:txBody>
          <a:bodyPr lIns="0" tIns="0" rIns="0" bIns="0" rtlCol="0" anchor="t">
            <a:spAutoFit/>
          </a:bodyPr>
          <a:lstStyle/>
          <a:p>
            <a:pPr algn="ctr">
              <a:lnSpc>
                <a:spcPts val="5195"/>
              </a:lnSpc>
            </a:pPr>
            <a:r>
              <a:rPr lang="en-US" sz="3710" dirty="0">
                <a:solidFill>
                  <a:srgbClr val="3E6C8C"/>
                </a:solidFill>
                <a:latin typeface="Baloo" panose="03080902040302020200"/>
                <a:ea typeface="Baloo" panose="03080902040302020200"/>
                <a:cs typeface="Baloo" panose="03080902040302020200"/>
                <a:sym typeface="Baloo" panose="03080902040302020200"/>
              </a:rPr>
              <a:t>CUMPLIR</a:t>
            </a:r>
          </a:p>
        </p:txBody>
      </p:sp>
      <p:sp>
        <p:nvSpPr>
          <p:cNvPr id="3" name="TextBox 3"/>
          <p:cNvSpPr txBox="1"/>
          <p:nvPr/>
        </p:nvSpPr>
        <p:spPr>
          <a:xfrm>
            <a:off x="4393057" y="7089593"/>
            <a:ext cx="3648365" cy="2248880"/>
          </a:xfrm>
          <a:prstGeom prst="rect">
            <a:avLst/>
          </a:prstGeom>
        </p:spPr>
        <p:txBody>
          <a:bodyPr lIns="0" tIns="0" rIns="0" bIns="0" rtlCol="0" anchor="t">
            <a:spAutoFit/>
          </a:bodyPr>
          <a:lstStyle/>
          <a:p>
            <a:pPr algn="ctr">
              <a:lnSpc>
                <a:spcPts val="2570"/>
              </a:lnSpc>
            </a:pP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REALIZAR UNA INTEGRACIÓN ENTRE NIÑAS, JOVENES, ADULTAS Y ANCIANAS PARA DAR A CONOCER LA IMPORTACIA DE LA UFBM Y FORTALECER LAS RELACIONES INTERGENERACIONALES</a:t>
            </a:r>
          </a:p>
        </p:txBody>
      </p:sp>
      <p:sp>
        <p:nvSpPr>
          <p:cNvPr id="4" name="Freeform 4"/>
          <p:cNvSpPr/>
          <p:nvPr/>
        </p:nvSpPr>
        <p:spPr>
          <a:xfrm>
            <a:off x="769440" y="1525681"/>
            <a:ext cx="1917904" cy="2443190"/>
          </a:xfrm>
          <a:custGeom>
            <a:avLst/>
            <a:gdLst/>
            <a:ahLst/>
            <a:cxnLst/>
            <a:rect l="l" t="t" r="r" b="b"/>
            <a:pathLst>
              <a:path w="1917904" h="2443190">
                <a:moveTo>
                  <a:pt x="0" y="0"/>
                </a:moveTo>
                <a:lnTo>
                  <a:pt x="1917905" y="0"/>
                </a:lnTo>
                <a:lnTo>
                  <a:pt x="1917905" y="2443191"/>
                </a:lnTo>
                <a:lnTo>
                  <a:pt x="0" y="2443191"/>
                </a:lnTo>
                <a:lnTo>
                  <a:pt x="0" y="0"/>
                </a:lnTo>
                <a:close/>
              </a:path>
            </a:pathLst>
          </a:custGeom>
          <a:blipFill>
            <a:blip r:embed="rId2"/>
            <a:stretch>
              <a:fillRect/>
            </a:stretch>
          </a:blipFill>
        </p:spPr>
      </p:sp>
      <p:sp>
        <p:nvSpPr>
          <p:cNvPr id="5" name="TextBox 5"/>
          <p:cNvSpPr txBox="1"/>
          <p:nvPr/>
        </p:nvSpPr>
        <p:spPr>
          <a:xfrm>
            <a:off x="813587" y="438954"/>
            <a:ext cx="2683462" cy="1086727"/>
          </a:xfrm>
          <a:prstGeom prst="rect">
            <a:avLst/>
          </a:prstGeom>
        </p:spPr>
        <p:txBody>
          <a:bodyPr lIns="0" tIns="0" rIns="0" bIns="0" rtlCol="0" anchor="t">
            <a:spAutoFit/>
          </a:bodyPr>
          <a:lstStyle/>
          <a:p>
            <a:pPr algn="ctr">
              <a:lnSpc>
                <a:spcPts val="2820"/>
              </a:lnSpc>
            </a:pPr>
            <a:r>
              <a:rPr lang="en-US" sz="3165">
                <a:solidFill>
                  <a:srgbClr val="3E6C8C"/>
                </a:solidFill>
                <a:latin typeface="Baloo" panose="03080902040302020200"/>
                <a:ea typeface="Baloo" panose="03080902040302020200"/>
                <a:cs typeface="Baloo" panose="03080902040302020200"/>
                <a:sym typeface="Baloo" panose="03080902040302020200"/>
              </a:rPr>
              <a:t>NIÑEZ </a:t>
            </a:r>
          </a:p>
          <a:p>
            <a:pPr algn="ctr">
              <a:lnSpc>
                <a:spcPts val="2820"/>
              </a:lnSpc>
            </a:pPr>
            <a:r>
              <a:rPr lang="en-US" sz="3165">
                <a:solidFill>
                  <a:srgbClr val="3E6C8C"/>
                </a:solidFill>
                <a:latin typeface="Baloo" panose="03080902040302020200"/>
                <a:ea typeface="Baloo" panose="03080902040302020200"/>
                <a:cs typeface="Baloo" panose="03080902040302020200"/>
                <a:sym typeface="Baloo" panose="03080902040302020200"/>
              </a:rPr>
              <a:t>Y </a:t>
            </a:r>
          </a:p>
          <a:p>
            <a:pPr algn="ctr">
              <a:lnSpc>
                <a:spcPts val="2820"/>
              </a:lnSpc>
            </a:pPr>
            <a:r>
              <a:rPr lang="en-US" sz="3165">
                <a:solidFill>
                  <a:srgbClr val="3E6C8C"/>
                </a:solidFill>
                <a:latin typeface="Baloo" panose="03080902040302020200"/>
                <a:ea typeface="Baloo" panose="03080902040302020200"/>
                <a:cs typeface="Baloo" panose="03080902040302020200"/>
                <a:sym typeface="Baloo" panose="03080902040302020200"/>
              </a:rPr>
              <a:t>JUVENTUD</a:t>
            </a:r>
          </a:p>
        </p:txBody>
      </p:sp>
      <p:sp>
        <p:nvSpPr>
          <p:cNvPr id="6" name="TextBox 6"/>
          <p:cNvSpPr txBox="1"/>
          <p:nvPr/>
        </p:nvSpPr>
        <p:spPr>
          <a:xfrm>
            <a:off x="4109740" y="1342694"/>
            <a:ext cx="4202766" cy="2117326"/>
          </a:xfrm>
          <a:prstGeom prst="rect">
            <a:avLst/>
          </a:prstGeom>
        </p:spPr>
        <p:txBody>
          <a:bodyPr lIns="0" tIns="0" rIns="0" bIns="0" rtlCol="0" anchor="t">
            <a:spAutoFit/>
          </a:bodyPr>
          <a:lstStyle/>
          <a:p>
            <a:pPr algn="ctr">
              <a:lnSpc>
                <a:spcPts val="2470"/>
              </a:lnSpc>
            </a:pPr>
            <a:r>
              <a:rPr lang="en-US" sz="1765" dirty="0">
                <a:solidFill>
                  <a:srgbClr val="000000"/>
                </a:solidFill>
                <a:latin typeface="Open Sans" panose="020B0606030504020204"/>
                <a:ea typeface="Open Sans" panose="020B0606030504020204"/>
                <a:cs typeface="Open Sans" panose="020B0606030504020204"/>
                <a:sym typeface="Open Sans" panose="020B0606030504020204"/>
              </a:rPr>
              <a:t>CONCRETAR REUNIONES ESTRATEGICAS PARA TRABAJAR CON EL MINISTERIO INFANTIL Y JUVENIL PROGRAMAS PARA EL FORTALECIMIENTO DEL CUIDADO DE LA NIÑEZ . (PRINCESAS) LA VIDA FAMILIAR Y LA PREVENCIÓN DEL SUICIDIO EN LA JUVENTUD (UFBAL)</a:t>
            </a:r>
          </a:p>
        </p:txBody>
      </p:sp>
      <p:sp>
        <p:nvSpPr>
          <p:cNvPr id="7" name="TextBox 7"/>
          <p:cNvSpPr txBox="1"/>
          <p:nvPr/>
        </p:nvSpPr>
        <p:spPr>
          <a:xfrm>
            <a:off x="4528488" y="9527915"/>
            <a:ext cx="3365270" cy="571738"/>
          </a:xfrm>
          <a:prstGeom prst="rect">
            <a:avLst/>
          </a:prstGeom>
        </p:spPr>
        <p:txBody>
          <a:bodyPr lIns="0" tIns="0" rIns="0" bIns="0" rtlCol="0" anchor="t">
            <a:spAutoFit/>
          </a:bodyPr>
          <a:lstStyle/>
          <a:p>
            <a:pPr algn="ctr">
              <a:lnSpc>
                <a:spcPts val="4710"/>
              </a:lnSpc>
            </a:pPr>
            <a:r>
              <a:rPr lang="en-US" sz="3365" dirty="0">
                <a:solidFill>
                  <a:srgbClr val="3E6C8C"/>
                </a:solidFill>
                <a:latin typeface="Baloo" panose="03080902040302020200"/>
                <a:ea typeface="Baloo" panose="03080902040302020200"/>
                <a:cs typeface="Baloo" panose="03080902040302020200"/>
                <a:sym typeface="Baloo" panose="03080902040302020200"/>
              </a:rPr>
              <a:t>ESTABLECER</a:t>
            </a:r>
          </a:p>
        </p:txBody>
      </p:sp>
      <p:sp>
        <p:nvSpPr>
          <p:cNvPr id="8" name="TextBox 8"/>
          <p:cNvSpPr txBox="1"/>
          <p:nvPr/>
        </p:nvSpPr>
        <p:spPr>
          <a:xfrm>
            <a:off x="4109740" y="4773227"/>
            <a:ext cx="4015505" cy="1555186"/>
          </a:xfrm>
          <a:prstGeom prst="rect">
            <a:avLst/>
          </a:prstGeom>
        </p:spPr>
        <p:txBody>
          <a:bodyPr lIns="0" tIns="0" rIns="0" bIns="0" rtlCol="0" anchor="t">
            <a:spAutoFit/>
          </a:bodyPr>
          <a:lstStyle/>
          <a:p>
            <a:pPr algn="ctr">
              <a:lnSpc>
                <a:spcPts val="2480"/>
              </a:lnSpc>
            </a:pPr>
            <a:r>
              <a:rPr lang="en-US" sz="1770" dirty="0">
                <a:solidFill>
                  <a:srgbClr val="000000"/>
                </a:solidFill>
                <a:latin typeface="Open Sans" panose="020B0606030504020204"/>
                <a:ea typeface="Open Sans" panose="020B0606030504020204"/>
                <a:cs typeface="Open Sans" panose="020B0606030504020204"/>
                <a:sym typeface="Open Sans" panose="020B0606030504020204"/>
              </a:rPr>
              <a:t>APOYAR AL MINISTERIO INFANTIL PARA IMPLEMENTAR LA POLITICA DE PROTECCIÓN INFANTIL EN LAS IGLESIAS Y DEMAS PROGRAMAS PROPIOS DE NIÑEZ Y JUVENTUD. </a:t>
            </a:r>
          </a:p>
        </p:txBody>
      </p:sp>
      <p:sp>
        <p:nvSpPr>
          <p:cNvPr id="9" name="TextBox 9"/>
          <p:cNvSpPr txBox="1"/>
          <p:nvPr/>
        </p:nvSpPr>
        <p:spPr>
          <a:xfrm>
            <a:off x="4362946" y="3963097"/>
            <a:ext cx="3281224" cy="671658"/>
          </a:xfrm>
          <a:prstGeom prst="rect">
            <a:avLst/>
          </a:prstGeom>
        </p:spPr>
        <p:txBody>
          <a:bodyPr lIns="0" tIns="0" rIns="0" bIns="0" rtlCol="0" anchor="t">
            <a:spAutoFit/>
          </a:bodyPr>
          <a:lstStyle/>
          <a:p>
            <a:pPr algn="ctr">
              <a:lnSpc>
                <a:spcPts val="5505"/>
              </a:lnSpc>
            </a:pPr>
            <a:r>
              <a:rPr lang="en-US" sz="3930" dirty="0">
                <a:solidFill>
                  <a:srgbClr val="3E6C8C"/>
                </a:solidFill>
                <a:latin typeface="Baloo" panose="03080902040302020200"/>
                <a:ea typeface="Baloo" panose="03080902040302020200"/>
                <a:cs typeface="Baloo" panose="03080902040302020200"/>
                <a:sym typeface="Baloo" panose="03080902040302020200"/>
              </a:rPr>
              <a:t>FORTALECER</a:t>
            </a:r>
          </a:p>
        </p:txBody>
      </p:sp>
      <p:sp>
        <p:nvSpPr>
          <p:cNvPr id="10" name="TextBox 10"/>
          <p:cNvSpPr txBox="1"/>
          <p:nvPr/>
        </p:nvSpPr>
        <p:spPr>
          <a:xfrm>
            <a:off x="342156" y="4526655"/>
            <a:ext cx="2829398" cy="612888"/>
          </a:xfrm>
          <a:prstGeom prst="rect">
            <a:avLst/>
          </a:prstGeom>
        </p:spPr>
        <p:txBody>
          <a:bodyPr lIns="0" tIns="0" rIns="0" bIns="0" rtlCol="0" anchor="t">
            <a:spAutoFit/>
          </a:bodyPr>
          <a:lstStyle/>
          <a:p>
            <a:pPr algn="ctr">
              <a:lnSpc>
                <a:spcPts val="5070"/>
              </a:lnSpc>
            </a:pPr>
            <a:r>
              <a:rPr lang="en-US" sz="3620">
                <a:solidFill>
                  <a:srgbClr val="3E6C8C"/>
                </a:solidFill>
                <a:latin typeface="Baloo" panose="03080902040302020200"/>
                <a:ea typeface="Baloo" panose="03080902040302020200"/>
                <a:cs typeface="Baloo" panose="03080902040302020200"/>
                <a:sym typeface="Baloo" panose="03080902040302020200"/>
              </a:rPr>
              <a:t>META</a:t>
            </a:r>
          </a:p>
        </p:txBody>
      </p:sp>
      <p:sp>
        <p:nvSpPr>
          <p:cNvPr id="11" name="TextBox 11"/>
          <p:cNvSpPr txBox="1"/>
          <p:nvPr/>
        </p:nvSpPr>
        <p:spPr>
          <a:xfrm>
            <a:off x="342156" y="5354646"/>
            <a:ext cx="2886324" cy="3411414"/>
          </a:xfrm>
          <a:prstGeom prst="rect">
            <a:avLst/>
          </a:prstGeom>
        </p:spPr>
        <p:txBody>
          <a:bodyPr lIns="0" tIns="0" rIns="0" bIns="0" rtlCol="0" anchor="t">
            <a:spAutoFit/>
          </a:bodyPr>
          <a:lstStyle/>
          <a:p>
            <a:pPr algn="ctr">
              <a:lnSpc>
                <a:spcPts val="3070"/>
              </a:lnSpc>
            </a:pPr>
            <a:r>
              <a:rPr lang="en-US" sz="2190">
                <a:solidFill>
                  <a:srgbClr val="000000"/>
                </a:solidFill>
                <a:latin typeface="Open Sans" panose="020B0606030504020204"/>
                <a:ea typeface="Open Sans" panose="020B0606030504020204"/>
                <a:cs typeface="Open Sans" panose="020B0606030504020204"/>
                <a:sym typeface="Open Sans" panose="020B0606030504020204"/>
              </a:rPr>
              <a:t>APOYAR AL MINISTERIO INFANTIL Y JUVENIL PARA DESARROLLAR PROGRAMAS QUE INSTRUYAN Y EQUIPEN A LAS NUEVAS GENERACIONES </a:t>
            </a:r>
          </a:p>
        </p:txBody>
      </p:sp>
      <p:sp>
        <p:nvSpPr>
          <p:cNvPr id="12" name="TextBox 12"/>
          <p:cNvSpPr txBox="1"/>
          <p:nvPr/>
        </p:nvSpPr>
        <p:spPr>
          <a:xfrm>
            <a:off x="10214192" y="116343"/>
            <a:ext cx="5725477" cy="645222"/>
          </a:xfrm>
          <a:prstGeom prst="rect">
            <a:avLst/>
          </a:prstGeom>
        </p:spPr>
        <p:txBody>
          <a:bodyPr lIns="0" tIns="0" rIns="0" bIns="0" rtlCol="0" anchor="t">
            <a:spAutoFit/>
          </a:bodyPr>
          <a:lstStyle/>
          <a:p>
            <a:pPr algn="ctr">
              <a:lnSpc>
                <a:spcPts val="5385"/>
              </a:lnSpc>
            </a:pPr>
            <a:r>
              <a:rPr lang="en-US" sz="3845">
                <a:solidFill>
                  <a:srgbClr val="3E6C8C"/>
                </a:solidFill>
                <a:latin typeface="Baloo" panose="03080902040302020200"/>
                <a:ea typeface="Baloo" panose="03080902040302020200"/>
                <a:cs typeface="Baloo" panose="03080902040302020200"/>
                <a:sym typeface="Baloo" panose="03080902040302020200"/>
              </a:rPr>
              <a:t>RESULTADOS</a:t>
            </a:r>
          </a:p>
        </p:txBody>
      </p:sp>
      <p:sp>
        <p:nvSpPr>
          <p:cNvPr id="13" name="CuadroTexto 12">
            <a:extLst>
              <a:ext uri="{FF2B5EF4-FFF2-40B4-BE49-F238E27FC236}">
                <a16:creationId xmlns:a16="http://schemas.microsoft.com/office/drawing/2014/main" id="{5F3361C6-E7BE-49FE-BFE2-554C8D7DE83A}"/>
              </a:ext>
            </a:extLst>
          </p:cNvPr>
          <p:cNvSpPr txBox="1"/>
          <p:nvPr/>
        </p:nvSpPr>
        <p:spPr>
          <a:xfrm>
            <a:off x="9157815" y="976378"/>
            <a:ext cx="8330413" cy="3046988"/>
          </a:xfrm>
          <a:prstGeom prst="rect">
            <a:avLst/>
          </a:prstGeom>
          <a:effectLst>
            <a:innerShdw blurRad="63500" dist="50800" dir="27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400" dirty="0"/>
              <a:t>Como Región, estamos comprometidas con la niñez y juventud, cada iglesia trabaja, se tienen el programa princesas en 1 iglesia, otra está en proceso de implementación, para el 31 de octubre en 1 iglesia (Cajamarca) se hará un Carrusel evangelístico (con toda la temática de la APEN), todas las iglesias estamos trabajando con el Líder Regional de Jóvenes para el Campamento del 15-17 Nov. 2025, Se tienen más evidencias de toda la región, se aportarán en el final de este periodo 2025.</a:t>
            </a:r>
            <a:endParaRPr lang="es-CO" sz="2400" dirty="0"/>
          </a:p>
        </p:txBody>
      </p:sp>
      <p:sp>
        <p:nvSpPr>
          <p:cNvPr id="14" name="CuadroTexto 13">
            <a:extLst>
              <a:ext uri="{FF2B5EF4-FFF2-40B4-BE49-F238E27FC236}">
                <a16:creationId xmlns:a16="http://schemas.microsoft.com/office/drawing/2014/main" id="{7E645782-0DF8-45CC-9EED-B661021F600C}"/>
              </a:ext>
            </a:extLst>
          </p:cNvPr>
          <p:cNvSpPr txBox="1"/>
          <p:nvPr/>
        </p:nvSpPr>
        <p:spPr>
          <a:xfrm>
            <a:off x="9168686" y="4526655"/>
            <a:ext cx="8330413" cy="1938992"/>
          </a:xfrm>
          <a:prstGeom prst="rect">
            <a:avLst/>
          </a:prstGeom>
          <a:effectLst>
            <a:innerShdw blurRad="63500" dist="50800" dir="2700000">
              <a:prstClr val="black">
                <a:alpha val="50000"/>
              </a:prstClr>
            </a:inn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2400" dirty="0"/>
              <a:t>En la región se realizó la capacitación con la Líder Nacional, se nombró la líder regional (actualmente no hay), se recomienda a la </a:t>
            </a:r>
            <a:r>
              <a:rPr lang="es-ES" sz="2400" dirty="0" err="1"/>
              <a:t>Asibatog</a:t>
            </a:r>
            <a:r>
              <a:rPr lang="es-ES" sz="2400" dirty="0"/>
              <a:t>, mejorar el proceso regional, en algunas iglesias se nombró líder local, no se tiene estadística, se recomienda a la </a:t>
            </a:r>
            <a:r>
              <a:rPr lang="es-ES" sz="2400" dirty="0" err="1"/>
              <a:t>Asibatog</a:t>
            </a:r>
            <a:r>
              <a:rPr lang="es-ES" sz="2400" dirty="0"/>
              <a:t>.</a:t>
            </a:r>
            <a:endParaRPr lang="es-CO" sz="2400" dirty="0"/>
          </a:p>
        </p:txBody>
      </p:sp>
      <p:sp>
        <p:nvSpPr>
          <p:cNvPr id="15" name="CuadroTexto 14">
            <a:extLst>
              <a:ext uri="{FF2B5EF4-FFF2-40B4-BE49-F238E27FC236}">
                <a16:creationId xmlns:a16="http://schemas.microsoft.com/office/drawing/2014/main" id="{BE66BCCA-3946-4019-8BEE-FB07E87AC36C}"/>
              </a:ext>
            </a:extLst>
          </p:cNvPr>
          <p:cNvSpPr txBox="1"/>
          <p:nvPr/>
        </p:nvSpPr>
        <p:spPr>
          <a:xfrm>
            <a:off x="9144000" y="7030149"/>
            <a:ext cx="8585914" cy="2308324"/>
          </a:xfrm>
          <a:prstGeom prst="rect">
            <a:avLst/>
          </a:prstGeom>
          <a:effectLst>
            <a:innerShdw blurRad="114300">
              <a:prstClr val="black"/>
            </a:inn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400" dirty="0"/>
              <a:t>Regional: realice una capacitación hace varios años de integración en generaciones, con 3 iglesias; pendiente 2 iglesias; princesas, en octubre 2025. Se toca nuevamente  este tema para realización de  reunión virtual al regional, melgar solicito capacitación presencial está pendiente en agenda. Cada iglesia local realiza muy buen trabajo de integración.</a:t>
            </a:r>
            <a:endParaRPr lang="es-CO"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495E3AF-A1CA-4D10-A6DA-A3E2F465D9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80898" y="1798320"/>
            <a:ext cx="5740400" cy="4305300"/>
          </a:xfrm>
          <a:prstGeom prst="ellipse">
            <a:avLst/>
          </a:prstGeom>
          <a:ln>
            <a:noFill/>
          </a:ln>
          <a:effectLst>
            <a:softEdge rad="112500"/>
          </a:effectLst>
        </p:spPr>
      </p:pic>
      <p:pic>
        <p:nvPicPr>
          <p:cNvPr id="6" name="Imagen 5">
            <a:extLst>
              <a:ext uri="{FF2B5EF4-FFF2-40B4-BE49-F238E27FC236}">
                <a16:creationId xmlns:a16="http://schemas.microsoft.com/office/drawing/2014/main" id="{052D973C-366D-4BB8-984B-E8D923967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11" y="342900"/>
            <a:ext cx="6400800"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B3A5B41B-CB82-4C84-9AF8-DECFD23525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97" b="17609"/>
          <a:stretch/>
        </p:blipFill>
        <p:spPr>
          <a:xfrm>
            <a:off x="1560199" y="5689173"/>
            <a:ext cx="4543425" cy="4500669"/>
          </a:xfrm>
          <a:prstGeom prst="rect">
            <a:avLst/>
          </a:prstGeom>
          <a:ln>
            <a:noFill/>
          </a:ln>
          <a:effectLst>
            <a:softEdge rad="112500"/>
          </a:effectLst>
        </p:spPr>
      </p:pic>
      <p:pic>
        <p:nvPicPr>
          <p:cNvPr id="10" name="Imagen 9">
            <a:extLst>
              <a:ext uri="{FF2B5EF4-FFF2-40B4-BE49-F238E27FC236}">
                <a16:creationId xmlns:a16="http://schemas.microsoft.com/office/drawing/2014/main" id="{276DCD5C-FF3C-44A7-B5E5-34696017B5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88898" y="6265542"/>
            <a:ext cx="5232400" cy="3924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C506DB3B-F301-4D5B-AD9F-B8BF77CE44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3182" y="421008"/>
            <a:ext cx="5102856" cy="3827142"/>
          </a:xfrm>
          <a:prstGeom prst="ellipse">
            <a:avLst/>
          </a:prstGeom>
          <a:ln>
            <a:noFill/>
          </a:ln>
          <a:effectLst>
            <a:softEdge rad="112500"/>
          </a:effectLst>
        </p:spPr>
      </p:pic>
      <p:pic>
        <p:nvPicPr>
          <p:cNvPr id="14" name="Imagen 13">
            <a:extLst>
              <a:ext uri="{FF2B5EF4-FFF2-40B4-BE49-F238E27FC236}">
                <a16:creationId xmlns:a16="http://schemas.microsoft.com/office/drawing/2014/main" id="{A6236EEC-4B9B-4EAE-BA26-83C67BCEE4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2802" y="4757631"/>
            <a:ext cx="4074158" cy="5432211"/>
          </a:xfrm>
          <a:prstGeom prst="rect">
            <a:avLst/>
          </a:prstGeom>
          <a:ln>
            <a:noFill/>
          </a:ln>
          <a:effectLst>
            <a:outerShdw blurRad="190500" algn="tl" rotWithShape="0">
              <a:srgbClr val="000000">
                <a:alpha val="70000"/>
              </a:srgbClr>
            </a:outerShdw>
          </a:effectLst>
        </p:spPr>
      </p:pic>
      <p:sp>
        <p:nvSpPr>
          <p:cNvPr id="15" name="Rectángulo 14">
            <a:extLst>
              <a:ext uri="{FF2B5EF4-FFF2-40B4-BE49-F238E27FC236}">
                <a16:creationId xmlns:a16="http://schemas.microsoft.com/office/drawing/2014/main" id="{36C1AB08-A253-400A-A19A-63FD1B1EB13B}"/>
              </a:ext>
            </a:extLst>
          </p:cNvPr>
          <p:cNvSpPr/>
          <p:nvPr/>
        </p:nvSpPr>
        <p:spPr>
          <a:xfrm>
            <a:off x="891544" y="4484795"/>
            <a:ext cx="5181600" cy="931542"/>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lumMod val="10000"/>
                  </a:schemeClr>
                </a:solidFill>
              </a:rPr>
              <a:t>I. B MARANATHA DE MELGAR</a:t>
            </a:r>
            <a:endParaRPr lang="es-CO" sz="2400" dirty="0">
              <a:solidFill>
                <a:schemeClr val="bg2">
                  <a:lumMod val="10000"/>
                </a:schemeClr>
              </a:solidFill>
            </a:endParaRPr>
          </a:p>
        </p:txBody>
      </p:sp>
      <p:sp>
        <p:nvSpPr>
          <p:cNvPr id="16" name="Rectángulo: esquinas redondeadas 15">
            <a:extLst>
              <a:ext uri="{FF2B5EF4-FFF2-40B4-BE49-F238E27FC236}">
                <a16:creationId xmlns:a16="http://schemas.microsoft.com/office/drawing/2014/main" id="{149AD83C-A960-4BE7-9BD0-231822C3FFD6}"/>
              </a:ext>
            </a:extLst>
          </p:cNvPr>
          <p:cNvSpPr/>
          <p:nvPr/>
        </p:nvSpPr>
        <p:spPr>
          <a:xfrm>
            <a:off x="7663182" y="3900701"/>
            <a:ext cx="5443218" cy="1168187"/>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lumMod val="10000"/>
                  </a:schemeClr>
                </a:solidFill>
              </a:rPr>
              <a:t>I. B MANANTIAL DE CAJAMARCA</a:t>
            </a:r>
            <a:endParaRPr lang="es-CO" sz="2400" dirty="0">
              <a:solidFill>
                <a:schemeClr val="bg2">
                  <a:lumMod val="1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87712" y="9116050"/>
            <a:ext cx="3407784" cy="1154275"/>
          </a:xfrm>
          <a:custGeom>
            <a:avLst/>
            <a:gdLst/>
            <a:ahLst/>
            <a:cxnLst/>
            <a:rect l="l" t="t" r="r" b="b"/>
            <a:pathLst>
              <a:path w="3407784" h="1154275">
                <a:moveTo>
                  <a:pt x="0" y="0"/>
                </a:moveTo>
                <a:lnTo>
                  <a:pt x="3407783" y="0"/>
                </a:lnTo>
                <a:lnTo>
                  <a:pt x="3407783" y="1154274"/>
                </a:lnTo>
                <a:lnTo>
                  <a:pt x="0" y="1154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95325" y="741263"/>
            <a:ext cx="3154149" cy="849964"/>
          </a:xfrm>
          <a:prstGeom prst="rect">
            <a:avLst/>
          </a:prstGeom>
        </p:spPr>
        <p:txBody>
          <a:bodyPr lIns="0" tIns="0" rIns="0" bIns="0" rtlCol="0" anchor="t">
            <a:spAutoFit/>
          </a:bodyPr>
          <a:lstStyle/>
          <a:p>
            <a:pPr algn="ctr">
              <a:lnSpc>
                <a:spcPts val="3280"/>
              </a:lnSpc>
            </a:pPr>
            <a:r>
              <a:rPr lang="en-US" sz="3685">
                <a:solidFill>
                  <a:srgbClr val="3E6C8C"/>
                </a:solidFill>
                <a:latin typeface="Baloo" panose="03080902040302020200"/>
                <a:ea typeface="Baloo" panose="03080902040302020200"/>
                <a:cs typeface="Baloo" panose="03080902040302020200"/>
                <a:sym typeface="Baloo" panose="03080902040302020200"/>
              </a:rPr>
              <a:t>DESARROLLO INTEGRAL</a:t>
            </a:r>
          </a:p>
        </p:txBody>
      </p:sp>
      <p:sp>
        <p:nvSpPr>
          <p:cNvPr id="4" name="TextBox 4"/>
          <p:cNvSpPr txBox="1"/>
          <p:nvPr/>
        </p:nvSpPr>
        <p:spPr>
          <a:xfrm>
            <a:off x="5152285" y="9102371"/>
            <a:ext cx="3113015" cy="562866"/>
          </a:xfrm>
          <a:prstGeom prst="rect">
            <a:avLst/>
          </a:prstGeom>
        </p:spPr>
        <p:txBody>
          <a:bodyPr lIns="0" tIns="0" rIns="0" bIns="0" rtlCol="0" anchor="t">
            <a:spAutoFit/>
          </a:bodyPr>
          <a:lstStyle/>
          <a:p>
            <a:pPr algn="ctr">
              <a:lnSpc>
                <a:spcPts val="4675"/>
              </a:lnSpc>
            </a:pPr>
            <a:r>
              <a:rPr lang="en-US" sz="3340" dirty="0">
                <a:solidFill>
                  <a:srgbClr val="3E6C8C"/>
                </a:solidFill>
                <a:latin typeface="Baloo" panose="03080902040302020200"/>
                <a:ea typeface="Baloo" panose="03080902040302020200"/>
                <a:cs typeface="Baloo" panose="03080902040302020200"/>
                <a:sym typeface="Baloo" panose="03080902040302020200"/>
              </a:rPr>
              <a:t>FORTALECER</a:t>
            </a:r>
          </a:p>
        </p:txBody>
      </p:sp>
      <p:sp>
        <p:nvSpPr>
          <p:cNvPr id="5" name="Freeform 5"/>
          <p:cNvSpPr/>
          <p:nvPr/>
        </p:nvSpPr>
        <p:spPr>
          <a:xfrm>
            <a:off x="626970" y="1746374"/>
            <a:ext cx="2591701" cy="2975857"/>
          </a:xfrm>
          <a:custGeom>
            <a:avLst/>
            <a:gdLst/>
            <a:ahLst/>
            <a:cxnLst/>
            <a:rect l="l" t="t" r="r" b="b"/>
            <a:pathLst>
              <a:path w="2591701" h="2975857">
                <a:moveTo>
                  <a:pt x="0" y="0"/>
                </a:moveTo>
                <a:lnTo>
                  <a:pt x="2591701" y="0"/>
                </a:lnTo>
                <a:lnTo>
                  <a:pt x="2591701" y="2975857"/>
                </a:lnTo>
                <a:lnTo>
                  <a:pt x="0" y="2975857"/>
                </a:lnTo>
                <a:lnTo>
                  <a:pt x="0" y="0"/>
                </a:lnTo>
                <a:close/>
              </a:path>
            </a:pathLst>
          </a:custGeom>
          <a:blipFill>
            <a:blip r:embed="rId4"/>
            <a:stretch>
              <a:fillRect/>
            </a:stretch>
          </a:blipFill>
        </p:spPr>
      </p:sp>
      <p:sp>
        <p:nvSpPr>
          <p:cNvPr id="6" name="TextBox 6"/>
          <p:cNvSpPr txBox="1"/>
          <p:nvPr/>
        </p:nvSpPr>
        <p:spPr>
          <a:xfrm>
            <a:off x="4811530" y="1649000"/>
            <a:ext cx="3740713" cy="1203183"/>
          </a:xfrm>
          <a:prstGeom prst="rect">
            <a:avLst/>
          </a:prstGeom>
        </p:spPr>
        <p:txBody>
          <a:bodyPr lIns="0" tIns="0" rIns="0" bIns="0" rtlCol="0" anchor="t">
            <a:spAutoFit/>
          </a:bodyPr>
          <a:lstStyle/>
          <a:p>
            <a:pPr algn="ctr">
              <a:lnSpc>
                <a:spcPts val="2455"/>
              </a:lnSpc>
            </a:pPr>
            <a:r>
              <a:rPr lang="en-US" sz="1755" dirty="0">
                <a:solidFill>
                  <a:srgbClr val="000000"/>
                </a:solidFill>
                <a:latin typeface="Open Sans" panose="020B0606030504020204"/>
                <a:ea typeface="Open Sans" panose="020B0606030504020204"/>
                <a:cs typeface="Open Sans" panose="020B0606030504020204"/>
                <a:sym typeface="Open Sans" panose="020B0606030504020204"/>
              </a:rPr>
              <a:t>CELEBRAR LOS 75 AÑOS DE LA UNIÓN FEMENIL CON PARTICIPACIÓN ACTIVA DE JÓVENES Y NIÑAS </a:t>
            </a:r>
          </a:p>
        </p:txBody>
      </p:sp>
      <p:sp>
        <p:nvSpPr>
          <p:cNvPr id="7" name="TextBox 7"/>
          <p:cNvSpPr txBox="1"/>
          <p:nvPr/>
        </p:nvSpPr>
        <p:spPr>
          <a:xfrm>
            <a:off x="5120825" y="3471312"/>
            <a:ext cx="3122122" cy="606154"/>
          </a:xfrm>
          <a:prstGeom prst="rect">
            <a:avLst/>
          </a:prstGeom>
        </p:spPr>
        <p:txBody>
          <a:bodyPr lIns="0" tIns="0" rIns="0" bIns="0" rtlCol="0" anchor="t">
            <a:spAutoFit/>
          </a:bodyPr>
          <a:lstStyle/>
          <a:p>
            <a:pPr algn="ctr">
              <a:lnSpc>
                <a:spcPts val="4915"/>
              </a:lnSpc>
            </a:pPr>
            <a:r>
              <a:rPr lang="en-US" sz="3510" dirty="0">
                <a:solidFill>
                  <a:srgbClr val="3E6C8C"/>
                </a:solidFill>
                <a:latin typeface="Baloo" panose="03080902040302020200"/>
                <a:ea typeface="Baloo" panose="03080902040302020200"/>
                <a:cs typeface="Baloo" panose="03080902040302020200"/>
                <a:sym typeface="Baloo" panose="03080902040302020200"/>
              </a:rPr>
              <a:t>CUMPLIR</a:t>
            </a:r>
          </a:p>
        </p:txBody>
      </p:sp>
      <p:sp>
        <p:nvSpPr>
          <p:cNvPr id="8" name="TextBox 8"/>
          <p:cNvSpPr txBox="1"/>
          <p:nvPr/>
        </p:nvSpPr>
        <p:spPr>
          <a:xfrm>
            <a:off x="4819167" y="779897"/>
            <a:ext cx="3365270" cy="621269"/>
          </a:xfrm>
          <a:prstGeom prst="rect">
            <a:avLst/>
          </a:prstGeom>
        </p:spPr>
        <p:txBody>
          <a:bodyPr lIns="0" tIns="0" rIns="0" bIns="0" rtlCol="0" anchor="t">
            <a:spAutoFit/>
          </a:bodyPr>
          <a:lstStyle/>
          <a:p>
            <a:pPr algn="ctr">
              <a:lnSpc>
                <a:spcPts val="5130"/>
              </a:lnSpc>
            </a:pPr>
            <a:r>
              <a:rPr lang="en-US" sz="3665" dirty="0">
                <a:solidFill>
                  <a:srgbClr val="3E6C8C"/>
                </a:solidFill>
                <a:latin typeface="Baloo" panose="03080902040302020200"/>
                <a:ea typeface="Baloo" panose="03080902040302020200"/>
                <a:cs typeface="Baloo" panose="03080902040302020200"/>
                <a:sym typeface="Baloo" panose="03080902040302020200"/>
              </a:rPr>
              <a:t>ESTABLECER</a:t>
            </a:r>
          </a:p>
        </p:txBody>
      </p:sp>
      <p:sp>
        <p:nvSpPr>
          <p:cNvPr id="9" name="TextBox 9"/>
          <p:cNvSpPr txBox="1"/>
          <p:nvPr/>
        </p:nvSpPr>
        <p:spPr>
          <a:xfrm>
            <a:off x="4366410" y="4236912"/>
            <a:ext cx="4504826" cy="2183836"/>
          </a:xfrm>
          <a:prstGeom prst="rect">
            <a:avLst/>
          </a:prstGeom>
        </p:spPr>
        <p:txBody>
          <a:bodyPr lIns="0" tIns="0" rIns="0" bIns="0" rtlCol="0" anchor="t">
            <a:spAutoFit/>
          </a:bodyPr>
          <a:lstStyle/>
          <a:p>
            <a:pPr algn="ctr">
              <a:lnSpc>
                <a:spcPts val="2480"/>
              </a:lnSpc>
            </a:pPr>
            <a:r>
              <a:rPr lang="en-US" sz="1770">
                <a:solidFill>
                  <a:srgbClr val="000000"/>
                </a:solidFill>
                <a:latin typeface="Open Sans" panose="020B0606030504020204"/>
                <a:ea typeface="Open Sans" panose="020B0606030504020204"/>
                <a:cs typeface="Open Sans" panose="020B0606030504020204"/>
                <a:sym typeface="Open Sans" panose="020B0606030504020204"/>
              </a:rPr>
              <a:t>REALIZAR CONGRESOS, CAMPAMENTOS U OTRAS ACTIVIDADES A NIVEL REGIONAL Y/ O LOCAL </a:t>
            </a:r>
          </a:p>
          <a:p>
            <a:pPr algn="ctr">
              <a:lnSpc>
                <a:spcPts val="2480"/>
              </a:lnSpc>
            </a:pPr>
            <a:r>
              <a:rPr lang="en-US" sz="1770">
                <a:solidFill>
                  <a:srgbClr val="000000"/>
                </a:solidFill>
                <a:latin typeface="Open Sans" panose="020B0606030504020204"/>
                <a:ea typeface="Open Sans" panose="020B0606030504020204"/>
                <a:cs typeface="Open Sans" panose="020B0606030504020204"/>
                <a:sym typeface="Open Sans" panose="020B0606030504020204"/>
              </a:rPr>
              <a:t>- VISITAR Y CAPACITAR A LAS MUJERES EN LAS IGLESIAS PARA PROMOVER LA UNIÓN FEMENIL Y LA DBC </a:t>
            </a:r>
          </a:p>
          <a:p>
            <a:pPr algn="ctr">
              <a:lnSpc>
                <a:spcPts val="2480"/>
              </a:lnSpc>
            </a:pPr>
            <a:endParaRPr lang="en-US" sz="177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0" name="TextBox 10"/>
          <p:cNvSpPr txBox="1"/>
          <p:nvPr/>
        </p:nvSpPr>
        <p:spPr>
          <a:xfrm>
            <a:off x="5062315" y="7543895"/>
            <a:ext cx="3239143" cy="684240"/>
          </a:xfrm>
          <a:prstGeom prst="rect">
            <a:avLst/>
          </a:prstGeom>
        </p:spPr>
        <p:txBody>
          <a:bodyPr lIns="0" tIns="0" rIns="0" bIns="0" rtlCol="0" anchor="t">
            <a:spAutoFit/>
          </a:bodyPr>
          <a:lstStyle/>
          <a:p>
            <a:pPr algn="ctr">
              <a:lnSpc>
                <a:spcPts val="2710"/>
              </a:lnSpc>
            </a:pPr>
            <a:r>
              <a:rPr lang="en-US" sz="1935">
                <a:solidFill>
                  <a:srgbClr val="000000"/>
                </a:solidFill>
                <a:latin typeface="Open Sans" panose="020B0606030504020204"/>
                <a:ea typeface="Open Sans" panose="020B0606030504020204"/>
                <a:cs typeface="Open Sans" panose="020B0606030504020204"/>
                <a:sym typeface="Open Sans" panose="020B0606030504020204"/>
              </a:rPr>
              <a:t>ENCUENTRO NACIONAL DE MUJERES BAUTISTAS</a:t>
            </a:r>
          </a:p>
        </p:txBody>
      </p:sp>
      <p:sp>
        <p:nvSpPr>
          <p:cNvPr id="11" name="TextBox 11"/>
          <p:cNvSpPr txBox="1"/>
          <p:nvPr/>
        </p:nvSpPr>
        <p:spPr>
          <a:xfrm>
            <a:off x="626970" y="4986826"/>
            <a:ext cx="2829398" cy="645908"/>
          </a:xfrm>
          <a:prstGeom prst="rect">
            <a:avLst/>
          </a:prstGeom>
        </p:spPr>
        <p:txBody>
          <a:bodyPr lIns="0" tIns="0" rIns="0" bIns="0" rtlCol="0" anchor="t">
            <a:spAutoFit/>
          </a:bodyPr>
          <a:lstStyle/>
          <a:p>
            <a:pPr algn="ctr">
              <a:lnSpc>
                <a:spcPts val="5350"/>
              </a:lnSpc>
            </a:pPr>
            <a:r>
              <a:rPr lang="en-US" sz="3820">
                <a:solidFill>
                  <a:srgbClr val="3E6C8C"/>
                </a:solidFill>
                <a:latin typeface="Baloo" panose="03080902040302020200"/>
                <a:ea typeface="Baloo" panose="03080902040302020200"/>
                <a:cs typeface="Baloo" panose="03080902040302020200"/>
                <a:sym typeface="Baloo" panose="03080902040302020200"/>
              </a:rPr>
              <a:t>META</a:t>
            </a:r>
          </a:p>
        </p:txBody>
      </p:sp>
      <p:sp>
        <p:nvSpPr>
          <p:cNvPr id="12" name="TextBox 12"/>
          <p:cNvSpPr txBox="1"/>
          <p:nvPr/>
        </p:nvSpPr>
        <p:spPr>
          <a:xfrm>
            <a:off x="475397" y="6173932"/>
            <a:ext cx="3374077" cy="3084368"/>
          </a:xfrm>
          <a:prstGeom prst="rect">
            <a:avLst/>
          </a:prstGeom>
        </p:spPr>
        <p:txBody>
          <a:bodyPr lIns="0" tIns="0" rIns="0" bIns="0" rtlCol="0" anchor="t">
            <a:spAutoFit/>
          </a:bodyPr>
          <a:lstStyle/>
          <a:p>
            <a:pPr algn="ctr">
              <a:lnSpc>
                <a:spcPts val="2720"/>
              </a:lnSpc>
            </a:pPr>
            <a:r>
              <a:rPr lang="en-US" sz="1945">
                <a:solidFill>
                  <a:srgbClr val="000000"/>
                </a:solidFill>
                <a:latin typeface="Open Sans" panose="020B0606030504020204"/>
                <a:ea typeface="Open Sans" panose="020B0606030504020204"/>
                <a:cs typeface="Open Sans" panose="020B0606030504020204"/>
                <a:sym typeface="Open Sans" panose="020B0606030504020204"/>
              </a:rPr>
              <a:t>FORTALECER LA VIDA ESPIRITUAL Y EMOCIONAL DE LAS MUJERES BAUTISTA DE NUESTRAS IGLESIAS EN COLOMBIA A TRAVÉS DE PROGRAMAS, CONGRESOS, SEMINARIOS QUE SE ORGANICEN A NIVEL NACIONAL Y/O REGIONAL</a:t>
            </a:r>
          </a:p>
        </p:txBody>
      </p:sp>
      <p:sp>
        <p:nvSpPr>
          <p:cNvPr id="13" name="TextBox 13"/>
          <p:cNvSpPr txBox="1"/>
          <p:nvPr/>
        </p:nvSpPr>
        <p:spPr>
          <a:xfrm>
            <a:off x="10661693" y="650901"/>
            <a:ext cx="5725477" cy="671257"/>
          </a:xfrm>
          <a:prstGeom prst="rect">
            <a:avLst/>
          </a:prstGeom>
        </p:spPr>
        <p:txBody>
          <a:bodyPr lIns="0" tIns="0" rIns="0" bIns="0" rtlCol="0" anchor="t">
            <a:spAutoFit/>
          </a:bodyPr>
          <a:lstStyle/>
          <a:p>
            <a:pPr algn="ctr">
              <a:lnSpc>
                <a:spcPts val="5525"/>
              </a:lnSpc>
            </a:pPr>
            <a:r>
              <a:rPr lang="en-US" sz="3945">
                <a:solidFill>
                  <a:srgbClr val="3E6C8C"/>
                </a:solidFill>
                <a:latin typeface="Baloo" panose="03080902040302020200"/>
                <a:ea typeface="Baloo" panose="03080902040302020200"/>
                <a:cs typeface="Baloo" panose="03080902040302020200"/>
                <a:sym typeface="Baloo" panose="03080902040302020200"/>
              </a:rPr>
              <a:t>RESULTADOS</a:t>
            </a:r>
          </a:p>
        </p:txBody>
      </p:sp>
      <p:sp>
        <p:nvSpPr>
          <p:cNvPr id="14" name="CuadroTexto 13">
            <a:extLst>
              <a:ext uri="{FF2B5EF4-FFF2-40B4-BE49-F238E27FC236}">
                <a16:creationId xmlns:a16="http://schemas.microsoft.com/office/drawing/2014/main" id="{B6C9A09D-927F-4EC1-AA61-5BF4A74BB76B}"/>
              </a:ext>
            </a:extLst>
          </p:cNvPr>
          <p:cNvSpPr txBox="1"/>
          <p:nvPr/>
        </p:nvSpPr>
        <p:spPr>
          <a:xfrm>
            <a:off x="9703675" y="1510136"/>
            <a:ext cx="8136030" cy="1569660"/>
          </a:xfrm>
          <a:prstGeom prst="rect">
            <a:avLst/>
          </a:prstGeom>
          <a:effectLst>
            <a:outerShdw blurRad="76200" dir="18900000" sy="23000" kx="-1200000" algn="bl" rotWithShape="0">
              <a:prstClr val="black">
                <a:alpha val="20000"/>
              </a:prstClr>
            </a:outerShdw>
            <a:reflection blurRad="6350" stA="52000" endA="300" endPos="3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400" dirty="0"/>
              <a:t>Como  Líder Regional, se les envía toda la información a las lideres locales, 2 iglesias de la región, han compartido a nivel general.</a:t>
            </a:r>
          </a:p>
          <a:p>
            <a:r>
              <a:rPr lang="es-ES" sz="2400" dirty="0"/>
              <a:t>falta establecer la celebración.</a:t>
            </a:r>
            <a:endParaRPr lang="es-CO" sz="2400" dirty="0"/>
          </a:p>
        </p:txBody>
      </p:sp>
      <p:sp>
        <p:nvSpPr>
          <p:cNvPr id="15" name="CuadroTexto 14">
            <a:extLst>
              <a:ext uri="{FF2B5EF4-FFF2-40B4-BE49-F238E27FC236}">
                <a16:creationId xmlns:a16="http://schemas.microsoft.com/office/drawing/2014/main" id="{310791B9-5122-493E-9427-34044125D307}"/>
              </a:ext>
            </a:extLst>
          </p:cNvPr>
          <p:cNvSpPr txBox="1"/>
          <p:nvPr/>
        </p:nvSpPr>
        <p:spPr>
          <a:xfrm>
            <a:off x="9703675" y="3970952"/>
            <a:ext cx="8108928" cy="2677656"/>
          </a:xfrm>
          <a:prstGeom prst="rect">
            <a:avLst/>
          </a:prstGeom>
          <a:scene3d>
            <a:camera prst="orthographicFront"/>
            <a:lightRig rig="threePt" dir="t"/>
          </a:scene3d>
          <a:sp3d>
            <a:bevelT prst="convex"/>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2400" dirty="0"/>
              <a:t>En la Unión Femenil Regional de CUMPLIR, se pasa a FORTALECER, ya que anteriormente hemos realizado encuentros de libertad de mujeres, unidos por  zonas.  Posteriormente con el fin de fortalecer los ministerios locales, actualmente se pasa de FORTALECER a CUMPLIR.  Se tienen más evidencias de toda la región, se aportarán en el final de este periodo 2025</a:t>
            </a:r>
            <a:r>
              <a:rPr lang="es-ES" dirty="0"/>
              <a:t>.</a:t>
            </a:r>
            <a:endParaRPr lang="es-CO" dirty="0"/>
          </a:p>
        </p:txBody>
      </p:sp>
      <p:sp>
        <p:nvSpPr>
          <p:cNvPr id="16" name="CuadroTexto 15">
            <a:extLst>
              <a:ext uri="{FF2B5EF4-FFF2-40B4-BE49-F238E27FC236}">
                <a16:creationId xmlns:a16="http://schemas.microsoft.com/office/drawing/2014/main" id="{235CE358-E4EA-4BA8-A331-2A5D5EBAC592}"/>
              </a:ext>
            </a:extLst>
          </p:cNvPr>
          <p:cNvSpPr txBox="1"/>
          <p:nvPr/>
        </p:nvSpPr>
        <p:spPr>
          <a:xfrm>
            <a:off x="9787712" y="7324819"/>
            <a:ext cx="7841234" cy="120032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400" dirty="0"/>
              <a:t>Desde la Regional, se  anima cada año a las lideres locales para que asistan, lo hacen con esfuerzo; las cuales han animado y hemos tenido  asistencia.</a:t>
            </a:r>
            <a:endParaRPr lang="es-CO"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66401198-3B3D-4ECD-B911-2F5E0EFB0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306" y="373380"/>
            <a:ext cx="5214959" cy="3901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Imagen 29">
            <a:extLst>
              <a:ext uri="{FF2B5EF4-FFF2-40B4-BE49-F238E27FC236}">
                <a16:creationId xmlns:a16="http://schemas.microsoft.com/office/drawing/2014/main" id="{891BD4D7-EDFE-4E3B-A7B4-0B587CA6D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826" y="5302354"/>
            <a:ext cx="5201920" cy="3901440"/>
          </a:xfrm>
          <a:prstGeom prst="rect">
            <a:avLst/>
          </a:prstGeom>
          <a:ln>
            <a:noFill/>
          </a:ln>
          <a:effectLst>
            <a:outerShdw blurRad="292100" dist="139700" dir="2700000" algn="tl" rotWithShape="0">
              <a:srgbClr val="333333">
                <a:alpha val="65000"/>
              </a:srgbClr>
            </a:outerShdw>
          </a:effectLst>
        </p:spPr>
      </p:pic>
      <p:pic>
        <p:nvPicPr>
          <p:cNvPr id="32" name="Imagen 31">
            <a:extLst>
              <a:ext uri="{FF2B5EF4-FFF2-40B4-BE49-F238E27FC236}">
                <a16:creationId xmlns:a16="http://schemas.microsoft.com/office/drawing/2014/main" id="{D0078871-B56F-4C1B-94D9-3EC85F360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4683" y="6012180"/>
            <a:ext cx="576072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Imagen 33">
            <a:extLst>
              <a:ext uri="{FF2B5EF4-FFF2-40B4-BE49-F238E27FC236}">
                <a16:creationId xmlns:a16="http://schemas.microsoft.com/office/drawing/2014/main" id="{724256B7-6DCA-44B7-A5EE-E98DAE68F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2696" y="1397642"/>
            <a:ext cx="5773994" cy="4320540"/>
          </a:xfrm>
          <a:prstGeom prst="ellipse">
            <a:avLst/>
          </a:prstGeom>
          <a:ln>
            <a:noFill/>
          </a:ln>
          <a:effectLst>
            <a:softEdge rad="112500"/>
          </a:effectLst>
        </p:spPr>
      </p:pic>
      <p:pic>
        <p:nvPicPr>
          <p:cNvPr id="40" name="Imagen 39">
            <a:extLst>
              <a:ext uri="{FF2B5EF4-FFF2-40B4-BE49-F238E27FC236}">
                <a16:creationId xmlns:a16="http://schemas.microsoft.com/office/drawing/2014/main" id="{A84353F5-1DA6-498D-87FC-15B6015AA8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63355" y="3557487"/>
            <a:ext cx="6486041" cy="2657475"/>
          </a:xfrm>
          <a:prstGeom prst="rect">
            <a:avLst/>
          </a:prstGeom>
          <a:ln>
            <a:noFill/>
          </a:ln>
          <a:effectLst>
            <a:softEdge rad="112500"/>
          </a:effectLst>
        </p:spPr>
      </p:pic>
      <p:pic>
        <p:nvPicPr>
          <p:cNvPr id="43" name="Imagen 42">
            <a:extLst>
              <a:ext uri="{FF2B5EF4-FFF2-40B4-BE49-F238E27FC236}">
                <a16:creationId xmlns:a16="http://schemas.microsoft.com/office/drawing/2014/main" id="{DACFC348-7BBD-43DE-9FBD-B3740AC944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7403" y="120239"/>
            <a:ext cx="4582997" cy="3437248"/>
          </a:xfrm>
          <a:prstGeom prst="ellipse">
            <a:avLst/>
          </a:prstGeom>
          <a:ln>
            <a:noFill/>
          </a:ln>
          <a:effectLst>
            <a:softEdge rad="112500"/>
          </a:effectLst>
        </p:spPr>
      </p:pic>
      <p:sp>
        <p:nvSpPr>
          <p:cNvPr id="46" name="Rectángulo: esquinas redondeadas 45">
            <a:extLst>
              <a:ext uri="{FF2B5EF4-FFF2-40B4-BE49-F238E27FC236}">
                <a16:creationId xmlns:a16="http://schemas.microsoft.com/office/drawing/2014/main" id="{86A0EC23-B481-4371-BCC7-E99B71F02D59}"/>
              </a:ext>
            </a:extLst>
          </p:cNvPr>
          <p:cNvSpPr/>
          <p:nvPr/>
        </p:nvSpPr>
        <p:spPr>
          <a:xfrm>
            <a:off x="14325600" y="647700"/>
            <a:ext cx="3124200" cy="749092"/>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lumMod val="10000"/>
                  </a:schemeClr>
                </a:solidFill>
              </a:rPr>
              <a:t>I.B AGUA DE DIOS</a:t>
            </a:r>
            <a:endParaRPr lang="es-CO" sz="2400" dirty="0">
              <a:solidFill>
                <a:schemeClr val="bg2">
                  <a:lumMod val="10000"/>
                </a:schemeClr>
              </a:solidFill>
            </a:endParaRPr>
          </a:p>
        </p:txBody>
      </p:sp>
      <p:sp>
        <p:nvSpPr>
          <p:cNvPr id="47" name="Rectángulo: esquinas redondeadas 46">
            <a:extLst>
              <a:ext uri="{FF2B5EF4-FFF2-40B4-BE49-F238E27FC236}">
                <a16:creationId xmlns:a16="http://schemas.microsoft.com/office/drawing/2014/main" id="{856BB844-34BD-45DB-B9F0-FCC0623FFB52}"/>
              </a:ext>
            </a:extLst>
          </p:cNvPr>
          <p:cNvSpPr/>
          <p:nvPr/>
        </p:nvSpPr>
        <p:spPr>
          <a:xfrm>
            <a:off x="13182600" y="6043714"/>
            <a:ext cx="4267200" cy="685800"/>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lumMod val="10000"/>
                  </a:schemeClr>
                </a:solidFill>
              </a:rPr>
              <a:t>I.B MANANTIAL DE CAJAMARCA</a:t>
            </a:r>
            <a:endParaRPr lang="es-CO" sz="2400" dirty="0">
              <a:solidFill>
                <a:schemeClr val="bg2">
                  <a:lumMod val="10000"/>
                </a:schemeClr>
              </a:solidFill>
            </a:endParaRPr>
          </a:p>
        </p:txBody>
      </p:sp>
      <p:sp>
        <p:nvSpPr>
          <p:cNvPr id="48" name="Rectángulo: esquinas redondeadas 47">
            <a:extLst>
              <a:ext uri="{FF2B5EF4-FFF2-40B4-BE49-F238E27FC236}">
                <a16:creationId xmlns:a16="http://schemas.microsoft.com/office/drawing/2014/main" id="{7CE793B4-2912-4D22-BB98-12DE391BDB41}"/>
              </a:ext>
            </a:extLst>
          </p:cNvPr>
          <p:cNvSpPr/>
          <p:nvPr/>
        </p:nvSpPr>
        <p:spPr>
          <a:xfrm>
            <a:off x="247245" y="3830644"/>
            <a:ext cx="4970294" cy="640079"/>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lumMod val="10000"/>
                  </a:schemeClr>
                </a:solidFill>
              </a:rPr>
              <a:t>I.B MARANATHA DE MELGAR</a:t>
            </a:r>
            <a:endParaRPr lang="es-CO" sz="2400" dirty="0">
              <a:solidFill>
                <a:schemeClr val="bg2">
                  <a:lumMod val="10000"/>
                </a:schemeClr>
              </a:solidFill>
            </a:endParaRPr>
          </a:p>
        </p:txBody>
      </p:sp>
      <p:sp>
        <p:nvSpPr>
          <p:cNvPr id="49" name="Rectángulo: esquinas redondeadas 48">
            <a:extLst>
              <a:ext uri="{FF2B5EF4-FFF2-40B4-BE49-F238E27FC236}">
                <a16:creationId xmlns:a16="http://schemas.microsoft.com/office/drawing/2014/main" id="{9261E63B-FC63-4A0B-9356-69919E786364}"/>
              </a:ext>
            </a:extLst>
          </p:cNvPr>
          <p:cNvSpPr/>
          <p:nvPr/>
        </p:nvSpPr>
        <p:spPr>
          <a:xfrm>
            <a:off x="303463" y="9203704"/>
            <a:ext cx="4970294" cy="614038"/>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lumMod val="10000"/>
                  </a:schemeClr>
                </a:solidFill>
              </a:rPr>
              <a:t>I. B CIELOS ABIERTOS DE IBAGUE</a:t>
            </a:r>
            <a:endParaRPr lang="es-CO" sz="2400" dirty="0">
              <a:solidFill>
                <a:schemeClr val="bg2">
                  <a:lumMod val="10000"/>
                </a:schemeClr>
              </a:solidFill>
            </a:endParaRPr>
          </a:p>
        </p:txBody>
      </p:sp>
      <p:sp>
        <p:nvSpPr>
          <p:cNvPr id="50" name="Rectángulo: esquinas redondeadas 49">
            <a:extLst>
              <a:ext uri="{FF2B5EF4-FFF2-40B4-BE49-F238E27FC236}">
                <a16:creationId xmlns:a16="http://schemas.microsoft.com/office/drawing/2014/main" id="{D1E2234A-142B-4967-A539-DDE9FBA6F9CE}"/>
              </a:ext>
            </a:extLst>
          </p:cNvPr>
          <p:cNvSpPr/>
          <p:nvPr/>
        </p:nvSpPr>
        <p:spPr>
          <a:xfrm>
            <a:off x="6324546" y="5078103"/>
            <a:ext cx="4970294" cy="640079"/>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lumMod val="10000"/>
                  </a:schemeClr>
                </a:solidFill>
              </a:rPr>
              <a:t>I.B MARANATHA DE MELGAR</a:t>
            </a:r>
            <a:endParaRPr lang="es-CO" sz="2400" dirty="0">
              <a:solidFill>
                <a:schemeClr val="bg2">
                  <a:lumMod val="10000"/>
                </a:schemeClr>
              </a:solidFill>
            </a:endParaRPr>
          </a:p>
        </p:txBody>
      </p:sp>
      <p:sp>
        <p:nvSpPr>
          <p:cNvPr id="51" name="Rectángulo: esquinas redondeadas 50">
            <a:extLst>
              <a:ext uri="{FF2B5EF4-FFF2-40B4-BE49-F238E27FC236}">
                <a16:creationId xmlns:a16="http://schemas.microsoft.com/office/drawing/2014/main" id="{FA0C4864-404B-4243-A117-421EA5BC8225}"/>
              </a:ext>
            </a:extLst>
          </p:cNvPr>
          <p:cNvSpPr/>
          <p:nvPr/>
        </p:nvSpPr>
        <p:spPr>
          <a:xfrm>
            <a:off x="7247593" y="9417669"/>
            <a:ext cx="3124200" cy="749092"/>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lumMod val="10000"/>
                  </a:schemeClr>
                </a:solidFill>
              </a:rPr>
              <a:t>I.B AGUA DE DIOS</a:t>
            </a:r>
            <a:endParaRPr lang="es-CO" sz="2400" dirty="0">
              <a:solidFill>
                <a:schemeClr val="bg2">
                  <a:lumMod val="10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1828</Words>
  <Application>Microsoft Macintosh PowerPoint</Application>
  <PresentationFormat>Personalizado</PresentationFormat>
  <Paragraphs>117</Paragraphs>
  <Slides>13</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13</vt:i4>
      </vt:variant>
    </vt:vector>
  </HeadingPairs>
  <TitlesOfParts>
    <vt:vector size="21" baseType="lpstr">
      <vt:lpstr>Architects Daughter</vt:lpstr>
      <vt:lpstr>Arial</vt:lpstr>
      <vt:lpstr>Open Sans Bold</vt:lpstr>
      <vt:lpstr>Anton</vt:lpstr>
      <vt:lpstr>Open Sans</vt:lpstr>
      <vt:lpstr>Baloo</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de Copia de Copia de Copia de Para avanzar en unidad Hebreos 12:1-2 (Presentación)</dc:title>
  <dc:creator>johana ibañez</dc:creator>
  <cp:lastModifiedBy>Julian Lopez</cp:lastModifiedBy>
  <cp:revision>64</cp:revision>
  <dcterms:created xsi:type="dcterms:W3CDTF">2006-08-16T00:00:00Z</dcterms:created>
  <dcterms:modified xsi:type="dcterms:W3CDTF">2026-02-01T23:31:43Z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C925367657EB47AF9EAF98A9BD195AE9_12</vt:lpwstr>
  </property>
  <property fmtid="{D5CDD505-2E9C-101B-9397-08002B2CF9AE}" pid="3" name="KSOProductBuildVer">
    <vt:lpwstr>3082-12.2.0.22549</vt:lpwstr>
  </property>
</Properties>
</file>