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nton" pitchFamily="2" charset="0"/>
      <p:regular r:id="rId15"/>
    </p:embeddedFont>
    <p:embeddedFont>
      <p:font typeface="Architects Daughter" panose="020B0604020202020204" charset="0"/>
      <p:regular r:id="rId16"/>
    </p:embeddedFont>
    <p:embeddedFont>
      <p:font typeface="Baloo" panose="020B0604020202020204" charset="0"/>
      <p:regular r:id="rId17"/>
    </p:embeddedFont>
    <p:embeddedFont>
      <p:font typeface="Open Sans" panose="020B0806030504020204" pitchFamily="34" charset="0"/>
      <p:regular r:id="rId18"/>
      <p:bold r:id="rId19"/>
    </p:embeddedFont>
    <p:embeddedFont>
      <p:font typeface="Open Sans Bold" panose="020B0806030504020204" pitchFamily="34"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43C9E-AE65-424C-98E0-F65F4268901B}" type="datetimeFigureOut">
              <a:rPr lang="es-CO" smtClean="0"/>
              <a:t>16/10/2025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4DCB3-F8FE-44FC-B054-06849CAF78BD}" type="slidenum">
              <a:rPr lang="es-CO" smtClean="0"/>
              <a:t>‹Nº›</a:t>
            </a:fld>
            <a:endParaRPr lang="es-CO"/>
          </a:p>
        </p:txBody>
      </p:sp>
    </p:spTree>
    <p:extLst>
      <p:ext uri="{BB962C8B-B14F-4D97-AF65-F5344CB8AC3E}">
        <p14:creationId xmlns:p14="http://schemas.microsoft.com/office/powerpoint/2010/main" val="29651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974DCB3-F8FE-44FC-B054-06849CAF78BD}" type="slidenum">
              <a:rPr lang="es-CO" smtClean="0"/>
              <a:t>6</a:t>
            </a:fld>
            <a:endParaRPr lang="es-CO"/>
          </a:p>
        </p:txBody>
      </p:sp>
    </p:spTree>
    <p:extLst>
      <p:ext uri="{BB962C8B-B14F-4D97-AF65-F5344CB8AC3E}">
        <p14:creationId xmlns:p14="http://schemas.microsoft.com/office/powerpoint/2010/main" val="204728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10/16/2025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10/16/2025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1001" y="266700"/>
            <a:ext cx="6553200" cy="9220200"/>
            <a:chOff x="0" y="0"/>
            <a:chExt cx="8621486" cy="10972800"/>
          </a:xfrm>
        </p:grpSpPr>
        <p:sp>
          <p:nvSpPr>
            <p:cNvPr id="3" name="Freeform 3"/>
            <p:cNvSpPr/>
            <p:nvPr/>
          </p:nvSpPr>
          <p:spPr>
            <a:xfrm rot="10800000">
              <a:off x="0" y="0"/>
              <a:ext cx="8249495" cy="10972800"/>
            </a:xfrm>
            <a:custGeom>
              <a:avLst/>
              <a:gdLst/>
              <a:ahLst/>
              <a:cxnLst/>
              <a:rect l="l" t="t" r="r" b="b"/>
              <a:pathLst>
                <a:path w="8621486" h="10972800">
                  <a:moveTo>
                    <a:pt x="0" y="0"/>
                  </a:moveTo>
                  <a:lnTo>
                    <a:pt x="8621486" y="0"/>
                  </a:lnTo>
                  <a:lnTo>
                    <a:pt x="8621486" y="10972800"/>
                  </a:lnTo>
                  <a:lnTo>
                    <a:pt x="0" y="10972800"/>
                  </a:lnTo>
                  <a:lnTo>
                    <a:pt x="0" y="0"/>
                  </a:lnTo>
                  <a:close/>
                </a:path>
              </a:pathLst>
            </a:custGeom>
            <a:blipFill>
              <a:blip r:embed="rId2"/>
              <a:stretch>
                <a:fillRect l="-5623" r="-64073"/>
              </a:stretch>
            </a:blipFill>
          </p:spPr>
        </p:sp>
        <p:sp>
          <p:nvSpPr>
            <p:cNvPr id="4" name="Freeform 4"/>
            <p:cNvSpPr/>
            <p:nvPr/>
          </p:nvSpPr>
          <p:spPr>
            <a:xfrm>
              <a:off x="1542804" y="8449545"/>
              <a:ext cx="1263845" cy="2523255"/>
            </a:xfrm>
            <a:custGeom>
              <a:avLst/>
              <a:gdLst/>
              <a:ahLst/>
              <a:cxnLst/>
              <a:rect l="l" t="t" r="r" b="b"/>
              <a:pathLst>
                <a:path w="1263845" h="2523255">
                  <a:moveTo>
                    <a:pt x="0" y="0"/>
                  </a:moveTo>
                  <a:lnTo>
                    <a:pt x="1263845" y="0"/>
                  </a:lnTo>
                  <a:lnTo>
                    <a:pt x="1263845" y="2523255"/>
                  </a:lnTo>
                  <a:lnTo>
                    <a:pt x="0" y="2523255"/>
                  </a:lnTo>
                  <a:lnTo>
                    <a:pt x="0" y="0"/>
                  </a:lnTo>
                  <a:close/>
                </a:path>
              </a:pathLst>
            </a:custGeom>
            <a:blipFill>
              <a:blip r:embed="rId3"/>
              <a:stretch>
                <a:fillRect l="-2441" r="-2441"/>
              </a:stretch>
            </a:blipFill>
          </p:spPr>
        </p:sp>
        <p:sp>
          <p:nvSpPr>
            <p:cNvPr id="5" name="Freeform 5"/>
            <p:cNvSpPr/>
            <p:nvPr/>
          </p:nvSpPr>
          <p:spPr>
            <a:xfrm>
              <a:off x="4332897" y="8950137"/>
              <a:ext cx="3720891" cy="1858585"/>
            </a:xfrm>
            <a:custGeom>
              <a:avLst/>
              <a:gdLst/>
              <a:ahLst/>
              <a:cxnLst/>
              <a:rect l="l" t="t" r="r" b="b"/>
              <a:pathLst>
                <a:path w="3720891" h="1858585">
                  <a:moveTo>
                    <a:pt x="0" y="0"/>
                  </a:moveTo>
                  <a:lnTo>
                    <a:pt x="3720891" y="0"/>
                  </a:lnTo>
                  <a:lnTo>
                    <a:pt x="3720891" y="1858585"/>
                  </a:lnTo>
                  <a:lnTo>
                    <a:pt x="0" y="1858585"/>
                  </a:lnTo>
                  <a:lnTo>
                    <a:pt x="0" y="0"/>
                  </a:lnTo>
                  <a:close/>
                </a:path>
              </a:pathLst>
            </a:custGeom>
            <a:blipFill>
              <a:blip r:embed="rId4"/>
              <a:stretch>
                <a:fillRect t="-5555" b="-5555"/>
              </a:stretch>
            </a:blipFill>
          </p:spPr>
        </p:sp>
        <p:sp>
          <p:nvSpPr>
            <p:cNvPr id="6" name="Freeform 6"/>
            <p:cNvSpPr/>
            <p:nvPr/>
          </p:nvSpPr>
          <p:spPr>
            <a:xfrm>
              <a:off x="9173" y="4764641"/>
              <a:ext cx="8612313" cy="4349574"/>
            </a:xfrm>
            <a:custGeom>
              <a:avLst/>
              <a:gdLst/>
              <a:ahLst/>
              <a:cxnLst/>
              <a:rect l="l" t="t" r="r" b="b"/>
              <a:pathLst>
                <a:path w="8612313" h="4349574">
                  <a:moveTo>
                    <a:pt x="0" y="0"/>
                  </a:moveTo>
                  <a:lnTo>
                    <a:pt x="8612313" y="0"/>
                  </a:lnTo>
                  <a:lnTo>
                    <a:pt x="8612313" y="4349574"/>
                  </a:lnTo>
                  <a:lnTo>
                    <a:pt x="0" y="4349574"/>
                  </a:lnTo>
                  <a:lnTo>
                    <a:pt x="0" y="0"/>
                  </a:lnTo>
                  <a:close/>
                </a:path>
              </a:pathLst>
            </a:custGeom>
            <a:blipFill>
              <a:blip r:embed="rId5"/>
              <a:stretch>
                <a:fillRect t="-84" b="-11026"/>
              </a:stretch>
            </a:blipFill>
          </p:spPr>
        </p:sp>
        <p:sp>
          <p:nvSpPr>
            <p:cNvPr id="7" name="Freeform 7"/>
            <p:cNvSpPr/>
            <p:nvPr/>
          </p:nvSpPr>
          <p:spPr>
            <a:xfrm>
              <a:off x="2261936" y="1639248"/>
              <a:ext cx="3705107" cy="2275268"/>
            </a:xfrm>
            <a:custGeom>
              <a:avLst/>
              <a:gdLst/>
              <a:ahLst/>
              <a:cxnLst/>
              <a:rect l="l" t="t" r="r" b="b"/>
              <a:pathLst>
                <a:path w="3705107" h="2275268">
                  <a:moveTo>
                    <a:pt x="0" y="0"/>
                  </a:moveTo>
                  <a:lnTo>
                    <a:pt x="3705106" y="0"/>
                  </a:lnTo>
                  <a:lnTo>
                    <a:pt x="3705106" y="2275268"/>
                  </a:lnTo>
                  <a:lnTo>
                    <a:pt x="0" y="2275268"/>
                  </a:lnTo>
                  <a:lnTo>
                    <a:pt x="0" y="0"/>
                  </a:lnTo>
                  <a:close/>
                </a:path>
              </a:pathLst>
            </a:custGeom>
            <a:blipFill>
              <a:blip r:embed="rId6"/>
              <a:stretch>
                <a:fillRect t="-5555" b="-110647"/>
              </a:stretch>
            </a:blipFill>
          </p:spPr>
        </p:sp>
        <p:grpSp>
          <p:nvGrpSpPr>
            <p:cNvPr id="8" name="Group 8"/>
            <p:cNvGrpSpPr/>
            <p:nvPr/>
          </p:nvGrpSpPr>
          <p:grpSpPr>
            <a:xfrm>
              <a:off x="44308" y="7418288"/>
              <a:ext cx="8577177" cy="1031257"/>
              <a:chOff x="0" y="-38100"/>
              <a:chExt cx="2117822" cy="254631"/>
            </a:xfrm>
          </p:grpSpPr>
          <p:sp>
            <p:nvSpPr>
              <p:cNvPr id="9" name="Freeform 9"/>
              <p:cNvSpPr/>
              <p:nvPr/>
            </p:nvSpPr>
            <p:spPr>
              <a:xfrm>
                <a:off x="0" y="0"/>
                <a:ext cx="2025973" cy="216531"/>
              </a:xfrm>
              <a:custGeom>
                <a:avLst/>
                <a:gdLst/>
                <a:ahLst/>
                <a:cxnLst/>
                <a:rect l="l" t="t" r="r" b="b"/>
                <a:pathLst>
                  <a:path w="2117822" h="216531">
                    <a:moveTo>
                      <a:pt x="0" y="0"/>
                    </a:moveTo>
                    <a:lnTo>
                      <a:pt x="2117822" y="0"/>
                    </a:lnTo>
                    <a:lnTo>
                      <a:pt x="2117822" y="216531"/>
                    </a:lnTo>
                    <a:lnTo>
                      <a:pt x="0" y="216531"/>
                    </a:lnTo>
                    <a:close/>
                  </a:path>
                </a:pathLst>
              </a:custGeom>
              <a:solidFill>
                <a:srgbClr val="E9CFE9"/>
              </a:solidFill>
            </p:spPr>
          </p:sp>
          <p:sp>
            <p:nvSpPr>
              <p:cNvPr id="10" name="TextBox 10"/>
              <p:cNvSpPr txBox="1"/>
              <p:nvPr/>
            </p:nvSpPr>
            <p:spPr>
              <a:xfrm>
                <a:off x="0" y="-38100"/>
                <a:ext cx="2117822" cy="254631"/>
              </a:xfrm>
              <a:prstGeom prst="rect">
                <a:avLst/>
              </a:prstGeom>
            </p:spPr>
            <p:txBody>
              <a:bodyPr lIns="55299" tIns="55299" rIns="55299" bIns="55299" rtlCol="0" anchor="ctr"/>
              <a:lstStyle/>
              <a:p>
                <a:pPr algn="ctr">
                  <a:lnSpc>
                    <a:spcPts val="2010"/>
                  </a:lnSpc>
                </a:pPr>
                <a:endParaRPr/>
              </a:p>
            </p:txBody>
          </p:sp>
        </p:grpSp>
        <p:sp>
          <p:nvSpPr>
            <p:cNvPr id="11" name="TextBox 11"/>
            <p:cNvSpPr txBox="1"/>
            <p:nvPr/>
          </p:nvSpPr>
          <p:spPr>
            <a:xfrm>
              <a:off x="0" y="850315"/>
              <a:ext cx="8621486" cy="784504"/>
            </a:xfrm>
            <a:prstGeom prst="rect">
              <a:avLst/>
            </a:prstGeom>
          </p:spPr>
          <p:txBody>
            <a:bodyPr lIns="0" tIns="0" rIns="0" bIns="0" rtlCol="0" anchor="t">
              <a:spAutoFit/>
            </a:bodyPr>
            <a:lstStyle/>
            <a:p>
              <a:pPr algn="ctr">
                <a:lnSpc>
                  <a:spcPts val="3765"/>
                </a:lnSpc>
              </a:pPr>
              <a:r>
                <a:rPr lang="en-US" sz="4830">
                  <a:solidFill>
                    <a:srgbClr val="FFFFFF"/>
                  </a:solidFill>
                  <a:latin typeface="Anton" panose="00000500000000000000"/>
                  <a:ea typeface="Anton" panose="00000500000000000000"/>
                  <a:cs typeface="Anton" panose="00000500000000000000"/>
                  <a:sym typeface="Anton" panose="00000500000000000000"/>
                </a:rPr>
                <a:t>Enfocadas en Cristo</a:t>
              </a:r>
            </a:p>
          </p:txBody>
        </p:sp>
        <p:sp>
          <p:nvSpPr>
            <p:cNvPr id="12" name="TextBox 12"/>
            <p:cNvSpPr txBox="1"/>
            <p:nvPr/>
          </p:nvSpPr>
          <p:spPr>
            <a:xfrm>
              <a:off x="0" y="3611556"/>
              <a:ext cx="8532869" cy="1570908"/>
            </a:xfrm>
            <a:prstGeom prst="rect">
              <a:avLst/>
            </a:prstGeom>
          </p:spPr>
          <p:txBody>
            <a:bodyPr lIns="0" tIns="0" rIns="0" bIns="0" rtlCol="0" anchor="t">
              <a:spAutoFit/>
            </a:bodyPr>
            <a:lstStyle/>
            <a:p>
              <a:pPr algn="ctr">
                <a:lnSpc>
                  <a:spcPts val="5055"/>
                </a:lnSpc>
              </a:pPr>
              <a:r>
                <a:rPr lang="en-US" sz="2780" spc="138">
                  <a:solidFill>
                    <a:srgbClr val="FFFFFF"/>
                  </a:solidFill>
                  <a:latin typeface="Anton" panose="00000500000000000000"/>
                  <a:ea typeface="Anton" panose="00000500000000000000"/>
                  <a:cs typeface="Anton" panose="00000500000000000000"/>
                  <a:sym typeface="Anton" panose="00000500000000000000"/>
                </a:rPr>
                <a:t>Para avanzar en unidad</a:t>
              </a:r>
            </a:p>
            <a:p>
              <a:pPr algn="ctr">
                <a:lnSpc>
                  <a:spcPts val="5055"/>
                </a:lnSpc>
              </a:pPr>
              <a:r>
                <a:rPr lang="en-US" sz="2780" spc="138">
                  <a:solidFill>
                    <a:srgbClr val="FFFFFF"/>
                  </a:solidFill>
                  <a:latin typeface="Anton" panose="00000500000000000000"/>
                  <a:ea typeface="Anton" panose="00000500000000000000"/>
                  <a:cs typeface="Anton" panose="00000500000000000000"/>
                  <a:sym typeface="Anton" panose="00000500000000000000"/>
                </a:rPr>
                <a:t>Hebreos 12:1-2</a:t>
              </a:r>
            </a:p>
          </p:txBody>
        </p:sp>
      </p:grpSp>
      <p:sp>
        <p:nvSpPr>
          <p:cNvPr id="13" name="TextBox 13"/>
          <p:cNvSpPr txBox="1"/>
          <p:nvPr/>
        </p:nvSpPr>
        <p:spPr>
          <a:xfrm>
            <a:off x="7336136" y="266700"/>
            <a:ext cx="10303070" cy="9997609"/>
          </a:xfrm>
          <a:prstGeom prst="rect">
            <a:avLst/>
          </a:prstGeom>
        </p:spPr>
        <p:txBody>
          <a:bodyPr wrap="square" lIns="0" tIns="0" rIns="0" bIns="0" rtlCol="0" anchor="t">
            <a:spAutoFit/>
          </a:bodyPr>
          <a:lstStyle/>
          <a:p>
            <a:pPr algn="ctr">
              <a:lnSpc>
                <a:spcPts val="7280"/>
              </a:lnSpc>
            </a:pPr>
            <a:r>
              <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rPr>
              <a:t>INFORME PLANEACIÓN 2025</a:t>
            </a:r>
          </a:p>
          <a:p>
            <a:pPr algn="ctr">
              <a:lnSpc>
                <a:spcPts val="7280"/>
              </a:lnSpc>
            </a:pPr>
            <a:r>
              <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rPr>
              <a:t>REGIONAL</a:t>
            </a:r>
          </a:p>
          <a:p>
            <a:pPr algn="just"/>
            <a:r>
              <a:rPr lang="es-ES" sz="2800" dirty="0"/>
              <a:t>Y a continuación le relaciono las actividades de la Femenil Regional Urabá, en cabeza de sus lideres principales donde ellas dan informe de las diferentes labores con sus mujeres de sus iglesias, como son: visitas a las familias desarrollo integral, Evangelismo y Misiones, visitas a las mujeres que no están asistiendo a la congregación, trabajos con las mujeres, reuniones de la regional, informe líder de niños y niñas misioneritas, acción social, ayunos, búsquedas retiros, actividades con los jóvenes.</a:t>
            </a:r>
            <a:endParaRPr lang="es-CO" sz="2800" dirty="0"/>
          </a:p>
          <a:p>
            <a:pPr algn="just"/>
            <a:r>
              <a:rPr lang="es-ES" sz="2800" dirty="0"/>
              <a:t> </a:t>
            </a:r>
            <a:endParaRPr lang="es-CO" sz="2800" dirty="0"/>
          </a:p>
          <a:p>
            <a:pPr algn="just"/>
            <a:r>
              <a:rPr lang="es-ES" sz="2800" dirty="0"/>
              <a:t>actividades con padres y madres de familia, y cumplimiento de la gran comisión, evangelismo.</a:t>
            </a:r>
            <a:endParaRPr lang="es-CO" sz="2800" dirty="0"/>
          </a:p>
          <a:p>
            <a:pPr algn="just"/>
            <a:r>
              <a:rPr lang="es-ES" sz="2800" dirty="0"/>
              <a:t> </a:t>
            </a:r>
            <a:endParaRPr lang="es-CO" sz="2800" dirty="0"/>
          </a:p>
          <a:p>
            <a:pPr algn="just"/>
            <a:r>
              <a:rPr lang="es-ES" sz="2800" dirty="0"/>
              <a:t>Y con esto le hacemos memoria al llamado a la extensión del reino de Dios.</a:t>
            </a:r>
            <a:endParaRPr lang="es-CO" sz="2800" dirty="0"/>
          </a:p>
          <a:p>
            <a:pPr algn="just"/>
            <a:r>
              <a:rPr lang="es-ES" sz="2800" dirty="0"/>
              <a:t> </a:t>
            </a:r>
            <a:endParaRPr lang="es-CO" sz="2800" dirty="0"/>
          </a:p>
          <a:p>
            <a:pPr algn="just"/>
            <a:r>
              <a:rPr lang="es-ES" sz="2800" dirty="0"/>
              <a:t>Haciendo visitas a las personas vulnerables ya que la palabra de Dios nos hace el llamado a tener en cuenta a los extranjeros viudas,</a:t>
            </a:r>
          </a:p>
          <a:p>
            <a:pPr algn="just"/>
            <a:r>
              <a:rPr lang="es-ES" sz="2800" dirty="0"/>
              <a:t>huérfanos, pobre, y menesteroso.</a:t>
            </a:r>
            <a:endParaRPr lang="en-US" sz="5200" b="1" dirty="0">
              <a:solidFill>
                <a:srgbClr val="000000"/>
              </a:solidFill>
              <a:latin typeface="Open Sans Bold" panose="020B0806030504020204"/>
              <a:ea typeface="Open Sans Bold" panose="020B0806030504020204"/>
              <a:cs typeface="Open Sans Bold" panose="020B0806030504020204"/>
              <a:sym typeface="Open Sans Bold" panose="020B0806030504020204"/>
            </a:endParaRPr>
          </a:p>
        </p:txBody>
      </p:sp>
      <p:pic>
        <p:nvPicPr>
          <p:cNvPr id="14" name="Imagen 13">
            <a:extLst>
              <a:ext uri="{FF2B5EF4-FFF2-40B4-BE49-F238E27FC236}">
                <a16:creationId xmlns:a16="http://schemas.microsoft.com/office/drawing/2014/main" id="{7E295908-8E50-18EF-70EE-1BCBD9889CFC}"/>
              </a:ext>
            </a:extLst>
          </p:cNvPr>
          <p:cNvPicPr>
            <a:picLocks noChangeAspect="1"/>
          </p:cNvPicPr>
          <p:nvPr/>
        </p:nvPicPr>
        <p:blipFill>
          <a:blip r:embed="rId7"/>
          <a:stretch>
            <a:fillRect/>
          </a:stretch>
        </p:blipFill>
        <p:spPr>
          <a:xfrm>
            <a:off x="16798107" y="9136303"/>
            <a:ext cx="1298561" cy="8839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7954" y="1551972"/>
            <a:ext cx="1923241" cy="2299527"/>
          </a:xfrm>
          <a:custGeom>
            <a:avLst/>
            <a:gdLst/>
            <a:ahLst/>
            <a:cxnLst/>
            <a:rect l="l" t="t" r="r" b="b"/>
            <a:pathLst>
              <a:path w="1923241" h="2299527">
                <a:moveTo>
                  <a:pt x="0" y="0"/>
                </a:moveTo>
                <a:lnTo>
                  <a:pt x="1923241" y="0"/>
                </a:lnTo>
                <a:lnTo>
                  <a:pt x="1923241" y="2299527"/>
                </a:lnTo>
                <a:lnTo>
                  <a:pt x="0" y="22995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028700" y="444919"/>
            <a:ext cx="1788241" cy="914988"/>
          </a:xfrm>
          <a:prstGeom prst="rect">
            <a:avLst/>
          </a:prstGeom>
        </p:spPr>
        <p:txBody>
          <a:bodyPr lIns="0" tIns="0" rIns="0" bIns="0" rtlCol="0" anchor="t">
            <a:spAutoFit/>
          </a:bodyPr>
          <a:lstStyle/>
          <a:p>
            <a:pPr algn="ctr">
              <a:lnSpc>
                <a:spcPts val="3460"/>
              </a:lnSpc>
            </a:pPr>
            <a:r>
              <a:rPr lang="en-US" sz="3885">
                <a:solidFill>
                  <a:srgbClr val="3E6C8C"/>
                </a:solidFill>
                <a:latin typeface="Baloo" panose="03080902040302020200"/>
                <a:ea typeface="Baloo" panose="03080902040302020200"/>
                <a:cs typeface="Baloo" panose="03080902040302020200"/>
                <a:sym typeface="Baloo" panose="03080902040302020200"/>
              </a:rPr>
              <a:t>ACCIÓN SOCIAL</a:t>
            </a:r>
          </a:p>
        </p:txBody>
      </p:sp>
      <p:sp>
        <p:nvSpPr>
          <p:cNvPr id="4" name="TextBox 4"/>
          <p:cNvSpPr txBox="1"/>
          <p:nvPr/>
        </p:nvSpPr>
        <p:spPr>
          <a:xfrm>
            <a:off x="4512869" y="1380544"/>
            <a:ext cx="3529976" cy="1924543"/>
          </a:xfrm>
          <a:prstGeom prst="rect">
            <a:avLst/>
          </a:prstGeom>
        </p:spPr>
        <p:txBody>
          <a:bodyPr lIns="0" tIns="0" rIns="0" bIns="0" rtlCol="0" anchor="t">
            <a:spAutoFit/>
          </a:bodyPr>
          <a:lstStyle/>
          <a:p>
            <a:pPr algn="ctr">
              <a:lnSpc>
                <a:spcPts val="2595"/>
              </a:lnSpc>
            </a:pPr>
            <a:r>
              <a:rPr lang="en-US" sz="1855">
                <a:solidFill>
                  <a:srgbClr val="000000"/>
                </a:solidFill>
                <a:latin typeface="Open Sans" panose="020B0606030504020204"/>
                <a:ea typeface="Open Sans" panose="020B0606030504020204"/>
                <a:cs typeface="Open Sans" panose="020B0606030504020204"/>
                <a:sym typeface="Open Sans" panose="020B0606030504020204"/>
              </a:rPr>
              <a:t>REALIZAR CAPACITACIONES PARA PROMOVER EL EMPRENDIMIENTO Y HACER IMPACTO SOCIAL Y EVANGELISTICO EN LA COMUNIDAD</a:t>
            </a:r>
          </a:p>
        </p:txBody>
      </p:sp>
      <p:sp>
        <p:nvSpPr>
          <p:cNvPr id="5" name="TextBox 5"/>
          <p:cNvSpPr txBox="1"/>
          <p:nvPr/>
        </p:nvSpPr>
        <p:spPr>
          <a:xfrm>
            <a:off x="4634443" y="6534506"/>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6" name="TextBox 6"/>
          <p:cNvSpPr txBox="1"/>
          <p:nvPr/>
        </p:nvSpPr>
        <p:spPr>
          <a:xfrm>
            <a:off x="4512869" y="693771"/>
            <a:ext cx="3365270" cy="545703"/>
          </a:xfrm>
          <a:prstGeom prst="rect">
            <a:avLst/>
          </a:prstGeom>
        </p:spPr>
        <p:txBody>
          <a:bodyPr lIns="0" tIns="0" rIns="0" bIns="0" rtlCol="0" anchor="t">
            <a:spAutoFit/>
          </a:bodyPr>
          <a:lstStyle/>
          <a:p>
            <a:pPr algn="ctr">
              <a:lnSpc>
                <a:spcPts val="4570"/>
              </a:lnSpc>
            </a:pPr>
            <a:r>
              <a:rPr lang="en-US" sz="3265">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7" name="TextBox 7"/>
          <p:cNvSpPr txBox="1"/>
          <p:nvPr/>
        </p:nvSpPr>
        <p:spPr>
          <a:xfrm>
            <a:off x="4361554" y="4416866"/>
            <a:ext cx="3583853" cy="1933646"/>
          </a:xfrm>
          <a:prstGeom prst="rect">
            <a:avLst/>
          </a:prstGeom>
        </p:spPr>
        <p:txBody>
          <a:bodyPr lIns="0" tIns="0" rIns="0" bIns="0" rtlCol="0" anchor="t">
            <a:spAutoFit/>
          </a:bodyPr>
          <a:lstStyle/>
          <a:p>
            <a:pPr algn="ctr">
              <a:lnSpc>
                <a:spcPts val="2620"/>
              </a:lnSpc>
            </a:pPr>
            <a:r>
              <a:rPr lang="en-US" sz="1870" dirty="0">
                <a:solidFill>
                  <a:srgbClr val="000000"/>
                </a:solidFill>
                <a:latin typeface="Open Sans" panose="020B0606030504020204"/>
                <a:ea typeface="Open Sans" panose="020B0606030504020204"/>
                <a:cs typeface="Open Sans" panose="020B0606030504020204"/>
                <a:sym typeface="Open Sans" panose="020B0606030504020204"/>
              </a:rPr>
              <a:t>CREAR UN PROYECTO DE FINANZAS BIBLICAS PARA EQUIPAR Y BRINDAR ESCENARIOS QUE AYUDEN A LAS MUJERES A CRECER EN ESTA AREA. </a:t>
            </a:r>
          </a:p>
        </p:txBody>
      </p:sp>
      <p:sp>
        <p:nvSpPr>
          <p:cNvPr id="8" name="TextBox 8"/>
          <p:cNvSpPr txBox="1"/>
          <p:nvPr/>
        </p:nvSpPr>
        <p:spPr>
          <a:xfrm>
            <a:off x="4430516" y="7140660"/>
            <a:ext cx="3529976" cy="2117640"/>
          </a:xfrm>
          <a:prstGeom prst="rect">
            <a:avLst/>
          </a:prstGeom>
        </p:spPr>
        <p:txBody>
          <a:bodyPr lIns="0" tIns="0" rIns="0" bIns="0" rtlCol="0" anchor="t">
            <a:spAutoFit/>
          </a:bodyPr>
          <a:lstStyle/>
          <a:p>
            <a:pPr algn="ctr">
              <a:lnSpc>
                <a:spcPts val="2455"/>
              </a:lnSpc>
            </a:pPr>
            <a:r>
              <a:rPr lang="en-US" sz="1755">
                <a:solidFill>
                  <a:srgbClr val="000000"/>
                </a:solidFill>
                <a:latin typeface="Open Sans" panose="020B0606030504020204"/>
                <a:ea typeface="Open Sans" panose="020B0606030504020204"/>
                <a:cs typeface="Open Sans" panose="020B0606030504020204"/>
                <a:sym typeface="Open Sans" panose="020B0606030504020204"/>
              </a:rPr>
              <a:t>REALIZAR ACTIVIDADES PROPIAS PARA LA RECOLECCIÓN DE LA OFRENDA DE 50MIL PESOS MENSUALES POR REGIONAL PARA APOYAR UN PROYECTO SOCIAL CON ENFASIS EVANGELISTICO</a:t>
            </a:r>
          </a:p>
        </p:txBody>
      </p:sp>
      <p:sp>
        <p:nvSpPr>
          <p:cNvPr id="9" name="TextBox 9"/>
          <p:cNvSpPr txBox="1"/>
          <p:nvPr/>
        </p:nvSpPr>
        <p:spPr>
          <a:xfrm>
            <a:off x="4512869" y="3702819"/>
            <a:ext cx="3281224" cy="530053"/>
          </a:xfrm>
          <a:prstGeom prst="rect">
            <a:avLst/>
          </a:prstGeom>
        </p:spPr>
        <p:txBody>
          <a:bodyPr lIns="0" tIns="0" rIns="0" bIns="0" rtlCol="0" anchor="t">
            <a:spAutoFit/>
          </a:bodyPr>
          <a:lstStyle/>
          <a:p>
            <a:pPr algn="ctr">
              <a:lnSpc>
                <a:spcPts val="4385"/>
              </a:lnSpc>
            </a:pPr>
            <a:r>
              <a:rPr lang="en-US" sz="31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10" name="TextBox 10"/>
          <p:cNvSpPr txBox="1"/>
          <p:nvPr/>
        </p:nvSpPr>
        <p:spPr>
          <a:xfrm>
            <a:off x="634875" y="4742534"/>
            <a:ext cx="2829398" cy="662418"/>
          </a:xfrm>
          <a:prstGeom prst="rect">
            <a:avLst/>
          </a:prstGeom>
        </p:spPr>
        <p:txBody>
          <a:bodyPr lIns="0" tIns="0" rIns="0" bIns="0" rtlCol="0" anchor="t">
            <a:spAutoFit/>
          </a:bodyPr>
          <a:lstStyle/>
          <a:p>
            <a:pPr algn="ctr">
              <a:lnSpc>
                <a:spcPts val="5490"/>
              </a:lnSpc>
            </a:pPr>
            <a:r>
              <a:rPr lang="en-US" sz="39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1" name="TextBox 11"/>
          <p:cNvSpPr txBox="1"/>
          <p:nvPr/>
        </p:nvSpPr>
        <p:spPr>
          <a:xfrm>
            <a:off x="559457" y="5798503"/>
            <a:ext cx="2980234" cy="4555868"/>
          </a:xfrm>
          <a:prstGeom prst="rect">
            <a:avLst/>
          </a:prstGeom>
        </p:spPr>
        <p:txBody>
          <a:bodyPr lIns="0" tIns="0" rIns="0" bIns="0" rtlCol="0" anchor="t">
            <a:spAutoFit/>
          </a:bodyPr>
          <a:lstStyle/>
          <a:p>
            <a:pPr algn="ctr">
              <a:lnSpc>
                <a:spcPts val="2465"/>
              </a:lnSpc>
            </a:pPr>
            <a:r>
              <a:rPr lang="en-US" sz="1760">
                <a:solidFill>
                  <a:srgbClr val="000000"/>
                </a:solidFill>
                <a:latin typeface="Open Sans" panose="020B0606030504020204"/>
                <a:ea typeface="Open Sans" panose="020B0606030504020204"/>
                <a:cs typeface="Open Sans" panose="020B0606030504020204"/>
                <a:sym typeface="Open Sans" panose="020B0606030504020204"/>
              </a:rPr>
              <a:t> CAPACITAR A LAS MUJERES BAUTISTAS COLOMBIANAS PARA QUE DESARROLLEN EMPRENDIMIENTOS A TRAVÉS DE LOS CUALES SE LLEGUE A LAS COMUNIDADES CON EL EVANGELIO DE CRISTO.</a:t>
            </a:r>
          </a:p>
          <a:p>
            <a:pPr algn="ctr">
              <a:lnSpc>
                <a:spcPts val="2465"/>
              </a:lnSpc>
            </a:pPr>
            <a:endParaRPr lang="en-US" sz="1760">
              <a:solidFill>
                <a:srgbClr val="000000"/>
              </a:solidFill>
              <a:latin typeface="Open Sans" panose="020B0606030504020204"/>
              <a:ea typeface="Open Sans" panose="020B0606030504020204"/>
              <a:cs typeface="Open Sans" panose="020B0606030504020204"/>
              <a:sym typeface="Open Sans" panose="020B0606030504020204"/>
            </a:endParaRPr>
          </a:p>
          <a:p>
            <a:pPr algn="ctr">
              <a:lnSpc>
                <a:spcPts val="2465"/>
              </a:lnSpc>
            </a:pPr>
            <a:r>
              <a:rPr lang="en-US" sz="1760">
                <a:solidFill>
                  <a:srgbClr val="000000"/>
                </a:solidFill>
                <a:latin typeface="Open Sans" panose="020B0606030504020204"/>
                <a:ea typeface="Open Sans" panose="020B0606030504020204"/>
                <a:cs typeface="Open Sans" panose="020B0606030504020204"/>
                <a:sym typeface="Open Sans" panose="020B0606030504020204"/>
              </a:rPr>
              <a:t> SOSTENER UN PROYECTO NACIONAL E IMPULSAR PROYECTOS SOCIALES QUE CADA REGIÓN PUEDA TENER.</a:t>
            </a:r>
          </a:p>
          <a:p>
            <a:pPr algn="ctr">
              <a:lnSpc>
                <a:spcPts val="2465"/>
              </a:lnSpc>
            </a:pPr>
            <a:endParaRPr lang="en-US" sz="176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2" name="TextBox 12"/>
          <p:cNvSpPr txBox="1"/>
          <p:nvPr/>
        </p:nvSpPr>
        <p:spPr>
          <a:xfrm>
            <a:off x="10111043" y="701565"/>
            <a:ext cx="5725477" cy="671257"/>
          </a:xfrm>
          <a:prstGeom prst="rect">
            <a:avLst/>
          </a:prstGeom>
        </p:spPr>
        <p:txBody>
          <a:bodyPr lIns="0" tIns="0" rIns="0" bIns="0" rtlCol="0" anchor="t">
            <a:spAutoFit/>
          </a:bodyPr>
          <a:lstStyle/>
          <a:p>
            <a:pPr algn="ctr">
              <a:lnSpc>
                <a:spcPts val="5525"/>
              </a:lnSpc>
            </a:pPr>
            <a:r>
              <a:rPr lang="en-US" sz="3945">
                <a:solidFill>
                  <a:srgbClr val="3E6C8C"/>
                </a:solidFill>
                <a:latin typeface="Baloo" panose="03080902040302020200"/>
                <a:ea typeface="Baloo" panose="03080902040302020200"/>
                <a:cs typeface="Baloo" panose="03080902040302020200"/>
                <a:sym typeface="Baloo" panose="03080902040302020200"/>
              </a:rPr>
              <a:t>RESULTADOS</a:t>
            </a:r>
          </a:p>
        </p:txBody>
      </p:sp>
      <p:pic>
        <p:nvPicPr>
          <p:cNvPr id="13" name="Imagen 12">
            <a:extLst>
              <a:ext uri="{FF2B5EF4-FFF2-40B4-BE49-F238E27FC236}">
                <a16:creationId xmlns:a16="http://schemas.microsoft.com/office/drawing/2014/main" id="{BDDA3219-3F3D-1D11-42F2-24188A304311}"/>
              </a:ext>
            </a:extLst>
          </p:cNvPr>
          <p:cNvPicPr>
            <a:picLocks noChangeAspect="1"/>
          </p:cNvPicPr>
          <p:nvPr/>
        </p:nvPicPr>
        <p:blipFill>
          <a:blip r:embed="rId4"/>
          <a:stretch>
            <a:fillRect/>
          </a:stretch>
        </p:blipFill>
        <p:spPr>
          <a:xfrm>
            <a:off x="14559297" y="8175557"/>
            <a:ext cx="2554445" cy="1743607"/>
          </a:xfrm>
          <a:prstGeom prst="rect">
            <a:avLst/>
          </a:prstGeom>
        </p:spPr>
      </p:pic>
      <p:sp>
        <p:nvSpPr>
          <p:cNvPr id="15" name="CuadroTexto 14">
            <a:extLst>
              <a:ext uri="{FF2B5EF4-FFF2-40B4-BE49-F238E27FC236}">
                <a16:creationId xmlns:a16="http://schemas.microsoft.com/office/drawing/2014/main" id="{7BC16654-088F-E0E7-162E-28F24D43AF44}"/>
              </a:ext>
            </a:extLst>
          </p:cNvPr>
          <p:cNvSpPr txBox="1"/>
          <p:nvPr/>
        </p:nvSpPr>
        <p:spPr>
          <a:xfrm>
            <a:off x="8686800" y="1878528"/>
            <a:ext cx="9144000" cy="707886"/>
          </a:xfrm>
          <a:prstGeom prst="rect">
            <a:avLst/>
          </a:prstGeom>
          <a:noFill/>
        </p:spPr>
        <p:txBody>
          <a:bodyPr wrap="square">
            <a:spAutoFit/>
          </a:bodyPr>
          <a:lstStyle/>
          <a:p>
            <a:r>
              <a:rPr lang="es-CO" sz="2000" dirty="0"/>
              <a:t>YA SE REALIZARON CON LA IGLESIA BAUTISTA NUEVO ANTIOQUIA Y LA VISITA DE NUESTRA MISIONERA MARELVIS JULIO</a:t>
            </a:r>
          </a:p>
        </p:txBody>
      </p:sp>
      <p:sp>
        <p:nvSpPr>
          <p:cNvPr id="17" name="CuadroTexto 16">
            <a:extLst>
              <a:ext uri="{FF2B5EF4-FFF2-40B4-BE49-F238E27FC236}">
                <a16:creationId xmlns:a16="http://schemas.microsoft.com/office/drawing/2014/main" id="{38A0FBE8-A2B5-DBCC-9113-988CACDB43B3}"/>
              </a:ext>
            </a:extLst>
          </p:cNvPr>
          <p:cNvSpPr txBox="1"/>
          <p:nvPr/>
        </p:nvSpPr>
        <p:spPr>
          <a:xfrm>
            <a:off x="11227305" y="4742533"/>
            <a:ext cx="4609215" cy="400110"/>
          </a:xfrm>
          <a:prstGeom prst="rect">
            <a:avLst/>
          </a:prstGeom>
          <a:noFill/>
        </p:spPr>
        <p:txBody>
          <a:bodyPr wrap="square">
            <a:spAutoFit/>
          </a:bodyPr>
          <a:lstStyle/>
          <a:p>
            <a:r>
              <a:rPr lang="es-CO" sz="2000" dirty="0"/>
              <a:t>EN EJECUCIÓN</a:t>
            </a:r>
          </a:p>
        </p:txBody>
      </p:sp>
      <p:sp>
        <p:nvSpPr>
          <p:cNvPr id="18" name="CuadroTexto 17">
            <a:extLst>
              <a:ext uri="{FF2B5EF4-FFF2-40B4-BE49-F238E27FC236}">
                <a16:creationId xmlns:a16="http://schemas.microsoft.com/office/drawing/2014/main" id="{5F74B3F4-7E50-BB58-74A2-93BCA820E2F1}"/>
              </a:ext>
            </a:extLst>
          </p:cNvPr>
          <p:cNvSpPr txBox="1"/>
          <p:nvPr/>
        </p:nvSpPr>
        <p:spPr>
          <a:xfrm>
            <a:off x="11264519" y="7542360"/>
            <a:ext cx="4356481" cy="400110"/>
          </a:xfrm>
          <a:prstGeom prst="rect">
            <a:avLst/>
          </a:prstGeom>
          <a:noFill/>
        </p:spPr>
        <p:txBody>
          <a:bodyPr wrap="square">
            <a:spAutoFit/>
          </a:bodyPr>
          <a:lstStyle/>
          <a:p>
            <a:r>
              <a:rPr lang="es-CO" sz="2000" dirty="0"/>
              <a:t>EN EJECUCIÓN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346F9B6-3BBA-2761-A001-AAC0A785C7CB}"/>
              </a:ext>
            </a:extLst>
          </p:cNvPr>
          <p:cNvPicPr>
            <a:picLocks noChangeAspect="1"/>
          </p:cNvPicPr>
          <p:nvPr/>
        </p:nvPicPr>
        <p:blipFill>
          <a:blip r:embed="rId2"/>
          <a:stretch>
            <a:fillRect/>
          </a:stretch>
        </p:blipFill>
        <p:spPr>
          <a:xfrm>
            <a:off x="1219200" y="520441"/>
            <a:ext cx="7239000" cy="4098560"/>
          </a:xfrm>
          <a:prstGeom prst="rect">
            <a:avLst/>
          </a:prstGeom>
        </p:spPr>
      </p:pic>
      <p:pic>
        <p:nvPicPr>
          <p:cNvPr id="4" name="Imagen 3">
            <a:extLst>
              <a:ext uri="{FF2B5EF4-FFF2-40B4-BE49-F238E27FC236}">
                <a16:creationId xmlns:a16="http://schemas.microsoft.com/office/drawing/2014/main" id="{8DEBDE21-0326-0A90-AB73-9D4D39F0024E}"/>
              </a:ext>
            </a:extLst>
          </p:cNvPr>
          <p:cNvPicPr>
            <a:picLocks noChangeAspect="1"/>
          </p:cNvPicPr>
          <p:nvPr/>
        </p:nvPicPr>
        <p:blipFill>
          <a:blip r:embed="rId3"/>
          <a:stretch>
            <a:fillRect/>
          </a:stretch>
        </p:blipFill>
        <p:spPr>
          <a:xfrm>
            <a:off x="9498419" y="5108944"/>
            <a:ext cx="7239000" cy="4156897"/>
          </a:xfrm>
          <a:prstGeom prst="rect">
            <a:avLst/>
          </a:prstGeom>
        </p:spPr>
      </p:pic>
      <p:pic>
        <p:nvPicPr>
          <p:cNvPr id="5" name="Imagen 4">
            <a:extLst>
              <a:ext uri="{FF2B5EF4-FFF2-40B4-BE49-F238E27FC236}">
                <a16:creationId xmlns:a16="http://schemas.microsoft.com/office/drawing/2014/main" id="{AFB20B03-9178-F466-E78F-565416117B75}"/>
              </a:ext>
            </a:extLst>
          </p:cNvPr>
          <p:cNvPicPr>
            <a:picLocks noChangeAspect="1"/>
          </p:cNvPicPr>
          <p:nvPr/>
        </p:nvPicPr>
        <p:blipFill>
          <a:blip r:embed="rId4"/>
          <a:stretch>
            <a:fillRect/>
          </a:stretch>
        </p:blipFill>
        <p:spPr>
          <a:xfrm>
            <a:off x="9525000" y="491201"/>
            <a:ext cx="7239000" cy="4098560"/>
          </a:xfrm>
          <a:prstGeom prst="rect">
            <a:avLst/>
          </a:prstGeom>
        </p:spPr>
      </p:pic>
      <p:pic>
        <p:nvPicPr>
          <p:cNvPr id="6" name="Imagen 5">
            <a:extLst>
              <a:ext uri="{FF2B5EF4-FFF2-40B4-BE49-F238E27FC236}">
                <a16:creationId xmlns:a16="http://schemas.microsoft.com/office/drawing/2014/main" id="{2D3FFB13-CE30-5BCF-AFDC-9AC9A9D31A3A}"/>
              </a:ext>
            </a:extLst>
          </p:cNvPr>
          <p:cNvPicPr>
            <a:picLocks noChangeAspect="1"/>
          </p:cNvPicPr>
          <p:nvPr/>
        </p:nvPicPr>
        <p:blipFill>
          <a:blip r:embed="rId5"/>
          <a:stretch>
            <a:fillRect/>
          </a:stretch>
        </p:blipFill>
        <p:spPr>
          <a:xfrm>
            <a:off x="1219200" y="5143500"/>
            <a:ext cx="7239000" cy="42672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3EC01E-D330-E758-9077-9AE801255774}"/>
              </a:ext>
            </a:extLst>
          </p:cNvPr>
          <p:cNvPicPr>
            <a:picLocks noChangeAspect="1"/>
          </p:cNvPicPr>
          <p:nvPr/>
        </p:nvPicPr>
        <p:blipFill>
          <a:blip r:embed="rId2"/>
          <a:stretch>
            <a:fillRect/>
          </a:stretch>
        </p:blipFill>
        <p:spPr>
          <a:xfrm>
            <a:off x="1066801" y="3884369"/>
            <a:ext cx="5310964" cy="4294108"/>
          </a:xfrm>
          <a:prstGeom prst="rect">
            <a:avLst/>
          </a:prstGeom>
        </p:spPr>
      </p:pic>
      <p:pic>
        <p:nvPicPr>
          <p:cNvPr id="4" name="Imagen 3">
            <a:extLst>
              <a:ext uri="{FF2B5EF4-FFF2-40B4-BE49-F238E27FC236}">
                <a16:creationId xmlns:a16="http://schemas.microsoft.com/office/drawing/2014/main" id="{43414992-ECCD-E7D9-30EA-C1073BE781A7}"/>
              </a:ext>
            </a:extLst>
          </p:cNvPr>
          <p:cNvPicPr>
            <a:picLocks noChangeAspect="1"/>
          </p:cNvPicPr>
          <p:nvPr/>
        </p:nvPicPr>
        <p:blipFill>
          <a:blip r:embed="rId3"/>
          <a:stretch>
            <a:fillRect/>
          </a:stretch>
        </p:blipFill>
        <p:spPr>
          <a:xfrm>
            <a:off x="12191999" y="3871078"/>
            <a:ext cx="5310964" cy="4294107"/>
          </a:xfrm>
          <a:prstGeom prst="rect">
            <a:avLst/>
          </a:prstGeom>
        </p:spPr>
      </p:pic>
      <p:pic>
        <p:nvPicPr>
          <p:cNvPr id="5" name="Imagen 4">
            <a:extLst>
              <a:ext uri="{FF2B5EF4-FFF2-40B4-BE49-F238E27FC236}">
                <a16:creationId xmlns:a16="http://schemas.microsoft.com/office/drawing/2014/main" id="{69CEFEC3-34B4-697A-62BB-C930BCB54ADC}"/>
              </a:ext>
            </a:extLst>
          </p:cNvPr>
          <p:cNvPicPr>
            <a:picLocks noChangeAspect="1"/>
          </p:cNvPicPr>
          <p:nvPr/>
        </p:nvPicPr>
        <p:blipFill>
          <a:blip r:embed="rId4"/>
          <a:stretch>
            <a:fillRect/>
          </a:stretch>
        </p:blipFill>
        <p:spPr>
          <a:xfrm>
            <a:off x="6636488" y="3884370"/>
            <a:ext cx="5310963" cy="4294107"/>
          </a:xfrm>
          <a:prstGeom prst="rect">
            <a:avLst/>
          </a:prstGeom>
        </p:spPr>
      </p:pic>
      <p:pic>
        <p:nvPicPr>
          <p:cNvPr id="7" name="Imagen 6">
            <a:extLst>
              <a:ext uri="{FF2B5EF4-FFF2-40B4-BE49-F238E27FC236}">
                <a16:creationId xmlns:a16="http://schemas.microsoft.com/office/drawing/2014/main" id="{798B3CEE-366A-A199-45DD-CEEB31C13AF6}"/>
              </a:ext>
            </a:extLst>
          </p:cNvPr>
          <p:cNvPicPr>
            <a:picLocks noChangeAspect="1"/>
          </p:cNvPicPr>
          <p:nvPr/>
        </p:nvPicPr>
        <p:blipFill>
          <a:blip r:embed="rId5"/>
          <a:stretch>
            <a:fillRect/>
          </a:stretch>
        </p:blipFill>
        <p:spPr>
          <a:xfrm>
            <a:off x="6338316" y="4835652"/>
            <a:ext cx="5611368" cy="615696"/>
          </a:xfrm>
          <a:prstGeom prst="rect">
            <a:avLst/>
          </a:prstGeom>
        </p:spPr>
      </p:pic>
      <p:sp>
        <p:nvSpPr>
          <p:cNvPr id="9" name="CuadroTexto 8">
            <a:extLst>
              <a:ext uri="{FF2B5EF4-FFF2-40B4-BE49-F238E27FC236}">
                <a16:creationId xmlns:a16="http://schemas.microsoft.com/office/drawing/2014/main" id="{39CA7AF6-E106-809C-8A51-941C6D0CEBF4}"/>
              </a:ext>
            </a:extLst>
          </p:cNvPr>
          <p:cNvSpPr txBox="1"/>
          <p:nvPr/>
        </p:nvSpPr>
        <p:spPr>
          <a:xfrm>
            <a:off x="1828800" y="1058393"/>
            <a:ext cx="12877800" cy="1200329"/>
          </a:xfrm>
          <a:prstGeom prst="rect">
            <a:avLst/>
          </a:prstGeom>
          <a:noFill/>
        </p:spPr>
        <p:txBody>
          <a:bodyPr wrap="square">
            <a:spAutoFit/>
          </a:bodyPr>
          <a:lstStyle/>
          <a:p>
            <a:pPr algn="just"/>
            <a:r>
              <a:rPr lang="es-CO" sz="2400" dirty="0"/>
              <a:t>UNA DE NUESTRAS MISIONERAS DE LA REGIONAL URABÁ MARELVIS JULIO ACOSTA EN SU REGRESO A VACACIONES DE SU FORMACIÓN, REALIZO CAPACITACIONES CON UNO DE LOS GRUPOS DE MISIONERITOS DE LA REGIÓN IGLESIA BAUTISTA CASA DE SIÓN TURBO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2167" y="3466684"/>
            <a:ext cx="1767736" cy="1793828"/>
          </a:xfrm>
          <a:custGeom>
            <a:avLst/>
            <a:gdLst/>
            <a:ahLst/>
            <a:cxnLst/>
            <a:rect l="l" t="t" r="r" b="b"/>
            <a:pathLst>
              <a:path w="1767736" h="1793828">
                <a:moveTo>
                  <a:pt x="0" y="0"/>
                </a:moveTo>
                <a:lnTo>
                  <a:pt x="1767736" y="0"/>
                </a:lnTo>
                <a:lnTo>
                  <a:pt x="1767736" y="1793829"/>
                </a:lnTo>
                <a:lnTo>
                  <a:pt x="0" y="17938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341057" y="1045503"/>
            <a:ext cx="2964677" cy="2472797"/>
          </a:xfrm>
          <a:prstGeom prst="rect">
            <a:avLst/>
          </a:prstGeom>
        </p:spPr>
        <p:txBody>
          <a:bodyPr lIns="0" tIns="0" rIns="0" bIns="0" rtlCol="0" anchor="t">
            <a:spAutoFit/>
          </a:bodyPr>
          <a:lstStyle/>
          <a:p>
            <a:pPr algn="ctr">
              <a:lnSpc>
                <a:spcPts val="4475"/>
              </a:lnSpc>
            </a:pPr>
            <a:r>
              <a:rPr lang="en-US" sz="5030" dirty="0" err="1">
                <a:solidFill>
                  <a:srgbClr val="3E6C8C"/>
                </a:solidFill>
                <a:latin typeface="Baloo" panose="03080902040302020200"/>
                <a:ea typeface="Baloo" panose="03080902040302020200"/>
                <a:cs typeface="Baloo" panose="03080902040302020200"/>
                <a:sym typeface="Baloo" panose="03080902040302020200"/>
              </a:rPr>
              <a:t>Apoyo</a:t>
            </a:r>
            <a:r>
              <a:rPr lang="en-US" sz="5030" dirty="0">
                <a:solidFill>
                  <a:srgbClr val="3E6C8C"/>
                </a:solidFill>
                <a:latin typeface="Baloo" panose="03080902040302020200"/>
                <a:ea typeface="Baloo" panose="03080902040302020200"/>
                <a:cs typeface="Baloo" panose="03080902040302020200"/>
                <a:sym typeface="Baloo" panose="03080902040302020200"/>
              </a:rPr>
              <a:t> </a:t>
            </a:r>
          </a:p>
          <a:p>
            <a:pPr algn="ctr">
              <a:lnSpc>
                <a:spcPts val="4475"/>
              </a:lnSpc>
            </a:pPr>
            <a:r>
              <a:rPr lang="en-US" sz="5030" dirty="0" err="1">
                <a:solidFill>
                  <a:srgbClr val="3E6C8C"/>
                </a:solidFill>
                <a:latin typeface="Baloo" panose="03080902040302020200"/>
                <a:ea typeface="Baloo" panose="03080902040302020200"/>
                <a:cs typeface="Baloo" panose="03080902040302020200"/>
                <a:sym typeface="Baloo" panose="03080902040302020200"/>
              </a:rPr>
              <a:t>Misionero</a:t>
            </a:r>
            <a:endParaRPr lang="en-US" sz="5030" dirty="0">
              <a:solidFill>
                <a:srgbClr val="3E6C8C"/>
              </a:solidFill>
              <a:latin typeface="Baloo" panose="03080902040302020200"/>
              <a:ea typeface="Baloo" panose="03080902040302020200"/>
              <a:cs typeface="Baloo" panose="03080902040302020200"/>
              <a:sym typeface="Baloo" panose="03080902040302020200"/>
            </a:endParaRPr>
          </a:p>
          <a:p>
            <a:pPr algn="ctr">
              <a:lnSpc>
                <a:spcPts val="2975"/>
              </a:lnSpc>
            </a:pPr>
            <a:r>
              <a:rPr lang="en-US" sz="3340" dirty="0">
                <a:solidFill>
                  <a:srgbClr val="3E6C8C"/>
                </a:solidFill>
                <a:latin typeface="Architects Daughter"/>
                <a:ea typeface="Architects Daughter"/>
                <a:cs typeface="Architects Daughter"/>
                <a:sym typeface="Architects Daughter"/>
              </a:rPr>
              <a:t>(</a:t>
            </a:r>
            <a:r>
              <a:rPr lang="en-US" sz="3340" dirty="0" err="1">
                <a:solidFill>
                  <a:srgbClr val="3E6C8C"/>
                </a:solidFill>
                <a:latin typeface="Architects Daughter"/>
                <a:ea typeface="Architects Daughter"/>
                <a:cs typeface="Architects Daughter"/>
                <a:sym typeface="Architects Daughter"/>
              </a:rPr>
              <a:t>programas</a:t>
            </a:r>
            <a:endParaRPr lang="en-US" sz="3340" dirty="0">
              <a:solidFill>
                <a:srgbClr val="3E6C8C"/>
              </a:solidFill>
              <a:latin typeface="Architects Daughter"/>
              <a:ea typeface="Architects Daughter"/>
              <a:cs typeface="Architects Daughter"/>
              <a:sym typeface="Architects Daughter"/>
            </a:endParaRPr>
          </a:p>
          <a:p>
            <a:pPr algn="ctr">
              <a:lnSpc>
                <a:spcPts val="2975"/>
              </a:lnSpc>
            </a:pPr>
            <a:r>
              <a:rPr lang="en-US" sz="3340" dirty="0">
                <a:solidFill>
                  <a:srgbClr val="3E6C8C"/>
                </a:solidFill>
                <a:latin typeface="Architects Daughter"/>
                <a:ea typeface="Architects Daughter"/>
                <a:cs typeface="Architects Daughter"/>
                <a:sym typeface="Architects Daughter"/>
              </a:rPr>
              <a:t> de </a:t>
            </a:r>
            <a:r>
              <a:rPr lang="en-US" sz="3340" dirty="0" err="1">
                <a:solidFill>
                  <a:srgbClr val="3E6C8C"/>
                </a:solidFill>
                <a:latin typeface="Architects Daughter"/>
                <a:ea typeface="Architects Daughter"/>
                <a:cs typeface="Architects Daughter"/>
                <a:sym typeface="Architects Daughter"/>
              </a:rPr>
              <a:t>oración</a:t>
            </a:r>
            <a:r>
              <a:rPr lang="en-US" sz="3340" dirty="0">
                <a:solidFill>
                  <a:srgbClr val="3E6C8C"/>
                </a:solidFill>
                <a:latin typeface="Architects Daughter"/>
                <a:ea typeface="Architects Daughter"/>
                <a:cs typeface="Architects Daughter"/>
                <a:sym typeface="Architects Daughter"/>
              </a:rPr>
              <a:t>)</a:t>
            </a:r>
          </a:p>
          <a:p>
            <a:pPr algn="ctr">
              <a:lnSpc>
                <a:spcPts val="4475"/>
              </a:lnSpc>
            </a:pPr>
            <a:endParaRPr lang="en-US" sz="3340" dirty="0">
              <a:solidFill>
                <a:srgbClr val="3E6C8C"/>
              </a:solidFill>
              <a:latin typeface="Architects Daughter"/>
              <a:ea typeface="Architects Daughter"/>
              <a:cs typeface="Architects Daughter"/>
              <a:sym typeface="Architects Daughter"/>
            </a:endParaRPr>
          </a:p>
        </p:txBody>
      </p:sp>
      <p:sp>
        <p:nvSpPr>
          <p:cNvPr id="4" name="TextBox 4"/>
          <p:cNvSpPr txBox="1"/>
          <p:nvPr/>
        </p:nvSpPr>
        <p:spPr>
          <a:xfrm>
            <a:off x="361248" y="5487906"/>
            <a:ext cx="2829398" cy="530338"/>
          </a:xfrm>
          <a:prstGeom prst="rect">
            <a:avLst/>
          </a:prstGeom>
        </p:spPr>
        <p:txBody>
          <a:bodyPr lIns="0" tIns="0" rIns="0" bIns="0" rtlCol="0" anchor="t">
            <a:spAutoFit/>
          </a:bodyPr>
          <a:lstStyle/>
          <a:p>
            <a:pPr algn="ctr">
              <a:lnSpc>
                <a:spcPts val="4370"/>
              </a:lnSpc>
            </a:pPr>
            <a:r>
              <a:rPr lang="en-US" sz="3120" dirty="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5" name="TextBox 5"/>
          <p:cNvSpPr txBox="1"/>
          <p:nvPr/>
        </p:nvSpPr>
        <p:spPr>
          <a:xfrm>
            <a:off x="3884169" y="1620814"/>
            <a:ext cx="3365270" cy="1508413"/>
          </a:xfrm>
          <a:prstGeom prst="rect">
            <a:avLst/>
          </a:prstGeom>
        </p:spPr>
        <p:txBody>
          <a:bodyPr lIns="0" tIns="0" rIns="0" bIns="0" rtlCol="0" anchor="t">
            <a:spAutoFit/>
          </a:bodyPr>
          <a:lstStyle/>
          <a:p>
            <a:pPr algn="ctr">
              <a:lnSpc>
                <a:spcPts val="2435"/>
              </a:lnSpc>
            </a:pPr>
            <a:r>
              <a:rPr lang="en-US" sz="1740" dirty="0">
                <a:solidFill>
                  <a:srgbClr val="000000"/>
                </a:solidFill>
                <a:latin typeface="Open Sans" panose="020B0606030504020204"/>
                <a:ea typeface="Open Sans" panose="020B0606030504020204"/>
                <a:cs typeface="Open Sans" panose="020B0606030504020204"/>
                <a:sym typeface="Open Sans" panose="020B0606030504020204"/>
              </a:rPr>
              <a:t>APOYAR LOS PROGRAMAS DE ORACIÓN: CONECTADAS EN ORACIÓN, 24/7, RETIRO DE ORACIÓN Y PROPIOS DE LA REGIÓN</a:t>
            </a:r>
          </a:p>
        </p:txBody>
      </p:sp>
      <p:sp>
        <p:nvSpPr>
          <p:cNvPr id="6" name="TextBox 6"/>
          <p:cNvSpPr txBox="1"/>
          <p:nvPr/>
        </p:nvSpPr>
        <p:spPr>
          <a:xfrm>
            <a:off x="4071117" y="5398197"/>
            <a:ext cx="3122122" cy="656153"/>
          </a:xfrm>
          <a:prstGeom prst="rect">
            <a:avLst/>
          </a:prstGeom>
        </p:spPr>
        <p:txBody>
          <a:bodyPr lIns="0" tIns="0" rIns="0" bIns="0" rtlCol="0" anchor="t">
            <a:spAutoFit/>
          </a:bodyPr>
          <a:lstStyle/>
          <a:p>
            <a:pPr algn="ctr">
              <a:lnSpc>
                <a:spcPts val="5310"/>
              </a:lnSpc>
            </a:pPr>
            <a:r>
              <a:rPr lang="en-US" sz="379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7" name="TextBox 7"/>
          <p:cNvSpPr txBox="1"/>
          <p:nvPr/>
        </p:nvSpPr>
        <p:spPr>
          <a:xfrm>
            <a:off x="3848727" y="790020"/>
            <a:ext cx="3365270" cy="663501"/>
          </a:xfrm>
          <a:prstGeom prst="rect">
            <a:avLst/>
          </a:prstGeom>
        </p:spPr>
        <p:txBody>
          <a:bodyPr lIns="0" tIns="0" rIns="0" bIns="0" rtlCol="0" anchor="t">
            <a:spAutoFit/>
          </a:bodyPr>
          <a:lstStyle/>
          <a:p>
            <a:pPr algn="ctr">
              <a:lnSpc>
                <a:spcPts val="5430"/>
              </a:lnSpc>
            </a:pPr>
            <a:r>
              <a:rPr lang="en-US" sz="3875" dirty="0" err="1">
                <a:solidFill>
                  <a:srgbClr val="3E6C8C"/>
                </a:solidFill>
                <a:latin typeface="Baloo" panose="03080902040302020200"/>
                <a:ea typeface="Baloo" panose="03080902040302020200"/>
                <a:cs typeface="Baloo" panose="03080902040302020200"/>
                <a:sym typeface="Baloo" panose="03080902040302020200"/>
              </a:rPr>
              <a:t>Establecer</a:t>
            </a:r>
            <a:endParaRPr lang="en-US" sz="3875" dirty="0">
              <a:solidFill>
                <a:srgbClr val="3E6C8C"/>
              </a:solidFill>
              <a:latin typeface="Baloo" panose="03080902040302020200"/>
              <a:ea typeface="Baloo" panose="03080902040302020200"/>
              <a:cs typeface="Baloo" panose="03080902040302020200"/>
              <a:sym typeface="Baloo" panose="03080902040302020200"/>
            </a:endParaRPr>
          </a:p>
        </p:txBody>
      </p:sp>
      <p:sp>
        <p:nvSpPr>
          <p:cNvPr id="8" name="TextBox 8"/>
          <p:cNvSpPr txBox="1"/>
          <p:nvPr/>
        </p:nvSpPr>
        <p:spPr>
          <a:xfrm>
            <a:off x="3669389" y="6044825"/>
            <a:ext cx="4007081" cy="1712883"/>
          </a:xfrm>
          <a:prstGeom prst="rect">
            <a:avLst/>
          </a:prstGeom>
        </p:spPr>
        <p:txBody>
          <a:bodyPr lIns="0" tIns="0" rIns="0" bIns="0" rtlCol="0" anchor="t">
            <a:spAutoFit/>
          </a:bodyPr>
          <a:lstStyle/>
          <a:p>
            <a:pPr algn="ctr">
              <a:lnSpc>
                <a:spcPts val="2715"/>
              </a:lnSpc>
            </a:pPr>
            <a:r>
              <a:rPr lang="en-US" sz="1940">
                <a:solidFill>
                  <a:srgbClr val="000000"/>
                </a:solidFill>
                <a:latin typeface="Open Sans" panose="020B0606030504020204"/>
                <a:ea typeface="Open Sans" panose="020B0606030504020204"/>
                <a:cs typeface="Open Sans" panose="020B0606030504020204"/>
                <a:sym typeface="Open Sans" panose="020B0606030504020204"/>
              </a:rPr>
              <a:t>REALIZAR LOS 100 DIAS DE ORACCIÓN POR COLOMBIA  EN UNIÓN CON OTROS MINISTERIOS Y PROMOVER LA OFRENDA MISIONERA NACIONAL</a:t>
            </a:r>
          </a:p>
        </p:txBody>
      </p:sp>
      <p:sp>
        <p:nvSpPr>
          <p:cNvPr id="9" name="TextBox 9"/>
          <p:cNvSpPr txBox="1"/>
          <p:nvPr/>
        </p:nvSpPr>
        <p:spPr>
          <a:xfrm>
            <a:off x="8073710" y="6018244"/>
            <a:ext cx="9811208" cy="1016945"/>
          </a:xfrm>
          <a:prstGeom prst="rect">
            <a:avLst/>
          </a:prstGeom>
        </p:spPr>
        <p:txBody>
          <a:bodyPr wrap="square" lIns="0" tIns="0" rIns="0" bIns="0" rtlCol="0" anchor="t">
            <a:spAutoFit/>
          </a:bodyPr>
          <a:lstStyle/>
          <a:p>
            <a:pPr algn="ctr">
              <a:lnSpc>
                <a:spcPts val="2735"/>
              </a:lnSpc>
            </a:pPr>
            <a:r>
              <a:rPr lang="es-CO" sz="1955" dirty="0">
                <a:solidFill>
                  <a:srgbClr val="000000"/>
                </a:solidFill>
                <a:latin typeface="Open Sans" panose="020B0606030504020204"/>
                <a:ea typeface="Open Sans" panose="020B0606030504020204"/>
                <a:cs typeface="Open Sans" panose="020B0606030504020204"/>
                <a:sym typeface="Open Sans" panose="020B0606030504020204"/>
              </a:rPr>
              <a:t>Participación 100 días de oración clamor por Colombia y Proclamación de la palabra por las IGLESIAS BAUTISTAS REGIONAL URABÁ JOVENES, VARONES E INTERCESIÓN Y NIÑOS</a:t>
            </a:r>
            <a:endParaRPr lang="en-US" sz="195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0" name="TextBox 10"/>
          <p:cNvSpPr txBox="1"/>
          <p:nvPr/>
        </p:nvSpPr>
        <p:spPr>
          <a:xfrm>
            <a:off x="3964671" y="3129227"/>
            <a:ext cx="3281224" cy="656047"/>
          </a:xfrm>
          <a:prstGeom prst="rect">
            <a:avLst/>
          </a:prstGeom>
        </p:spPr>
        <p:txBody>
          <a:bodyPr lIns="0" tIns="0" rIns="0" bIns="0" rtlCol="0" anchor="t">
            <a:spAutoFit/>
          </a:bodyPr>
          <a:lstStyle/>
          <a:p>
            <a:pPr algn="ctr">
              <a:lnSpc>
                <a:spcPts val="5315"/>
              </a:lnSpc>
            </a:pPr>
            <a:r>
              <a:rPr lang="en-US" sz="3795" dirty="0" err="1">
                <a:solidFill>
                  <a:srgbClr val="3E6C8C"/>
                </a:solidFill>
                <a:latin typeface="Baloo" panose="03080902040302020200"/>
                <a:ea typeface="Baloo" panose="03080902040302020200"/>
                <a:cs typeface="Baloo" panose="03080902040302020200"/>
                <a:sym typeface="Baloo" panose="03080902040302020200"/>
              </a:rPr>
              <a:t>Fortalecer</a:t>
            </a:r>
            <a:endParaRPr lang="en-US" sz="3795" dirty="0">
              <a:solidFill>
                <a:srgbClr val="3E6C8C"/>
              </a:solidFill>
              <a:latin typeface="Baloo" panose="03080902040302020200"/>
              <a:ea typeface="Baloo" panose="03080902040302020200"/>
              <a:cs typeface="Baloo" panose="03080902040302020200"/>
              <a:sym typeface="Baloo" panose="03080902040302020200"/>
            </a:endParaRPr>
          </a:p>
        </p:txBody>
      </p:sp>
      <p:sp>
        <p:nvSpPr>
          <p:cNvPr id="11" name="TextBox 11"/>
          <p:cNvSpPr txBox="1"/>
          <p:nvPr/>
        </p:nvSpPr>
        <p:spPr>
          <a:xfrm>
            <a:off x="293609" y="6019130"/>
            <a:ext cx="3338434" cy="1601287"/>
          </a:xfrm>
          <a:prstGeom prst="rect">
            <a:avLst/>
          </a:prstGeom>
        </p:spPr>
        <p:txBody>
          <a:bodyPr lIns="0" tIns="0" rIns="0" bIns="0" rtlCol="0" anchor="t">
            <a:spAutoFit/>
          </a:bodyPr>
          <a:lstStyle/>
          <a:p>
            <a:pPr algn="ctr">
              <a:lnSpc>
                <a:spcPts val="2565"/>
              </a:lnSpc>
            </a:pPr>
            <a:r>
              <a:rPr lang="en-US" sz="1830" dirty="0">
                <a:solidFill>
                  <a:srgbClr val="000000"/>
                </a:solidFill>
                <a:latin typeface="Open Sans" panose="020B0606030504020204"/>
                <a:ea typeface="Open Sans" panose="020B0606030504020204"/>
                <a:cs typeface="Open Sans" panose="020B0606030504020204"/>
                <a:sym typeface="Open Sans" panose="020B0606030504020204"/>
              </a:rPr>
              <a:t>APOYAR  LOS DIFERENTES PROGRAMAS DE ORACIÓN DENOMINACIONAL (ALIANZA, UFBAL, DBC, REGIONAL Y LOCAL)</a:t>
            </a:r>
          </a:p>
        </p:txBody>
      </p:sp>
      <p:sp>
        <p:nvSpPr>
          <p:cNvPr id="12" name="TextBox 12"/>
          <p:cNvSpPr txBox="1"/>
          <p:nvPr/>
        </p:nvSpPr>
        <p:spPr>
          <a:xfrm>
            <a:off x="10287037" y="495485"/>
            <a:ext cx="5725477" cy="746823"/>
          </a:xfrm>
          <a:prstGeom prst="rect">
            <a:avLst/>
          </a:prstGeom>
        </p:spPr>
        <p:txBody>
          <a:bodyPr lIns="0" tIns="0" rIns="0" bIns="0" rtlCol="0" anchor="t">
            <a:spAutoFit/>
          </a:bodyPr>
          <a:lstStyle/>
          <a:p>
            <a:pPr algn="ctr">
              <a:lnSpc>
                <a:spcPts val="6085"/>
              </a:lnSpc>
            </a:pPr>
            <a:r>
              <a:rPr lang="en-US" sz="4345" dirty="0">
                <a:solidFill>
                  <a:srgbClr val="3E6C8C"/>
                </a:solidFill>
                <a:latin typeface="Baloo" panose="03080902040302020200"/>
                <a:ea typeface="Baloo" panose="03080902040302020200"/>
                <a:cs typeface="Baloo" panose="03080902040302020200"/>
                <a:sym typeface="Baloo" panose="03080902040302020200"/>
              </a:rPr>
              <a:t>RESULTADOS</a:t>
            </a:r>
          </a:p>
        </p:txBody>
      </p:sp>
      <p:pic>
        <p:nvPicPr>
          <p:cNvPr id="13" name="Imagen 12">
            <a:extLst>
              <a:ext uri="{FF2B5EF4-FFF2-40B4-BE49-F238E27FC236}">
                <a16:creationId xmlns:a16="http://schemas.microsoft.com/office/drawing/2014/main" id="{E69BD202-7859-629D-BE02-21E16E43D196}"/>
              </a:ext>
            </a:extLst>
          </p:cNvPr>
          <p:cNvPicPr>
            <a:picLocks noChangeAspect="1"/>
          </p:cNvPicPr>
          <p:nvPr/>
        </p:nvPicPr>
        <p:blipFill>
          <a:blip r:embed="rId4"/>
          <a:stretch>
            <a:fillRect/>
          </a:stretch>
        </p:blipFill>
        <p:spPr>
          <a:xfrm>
            <a:off x="14935200" y="8036988"/>
            <a:ext cx="2555212" cy="1739464"/>
          </a:xfrm>
          <a:prstGeom prst="rect">
            <a:avLst/>
          </a:prstGeom>
        </p:spPr>
      </p:pic>
      <p:pic>
        <p:nvPicPr>
          <p:cNvPr id="17" name="Imagen 16">
            <a:extLst>
              <a:ext uri="{FF2B5EF4-FFF2-40B4-BE49-F238E27FC236}">
                <a16:creationId xmlns:a16="http://schemas.microsoft.com/office/drawing/2014/main" id="{F935D59D-BFB2-6D55-0D33-8FA9E54E2314}"/>
              </a:ext>
            </a:extLst>
          </p:cNvPr>
          <p:cNvPicPr>
            <a:picLocks noChangeAspect="1"/>
          </p:cNvPicPr>
          <p:nvPr/>
        </p:nvPicPr>
        <p:blipFill>
          <a:blip r:embed="rId5"/>
          <a:stretch>
            <a:fillRect/>
          </a:stretch>
        </p:blipFill>
        <p:spPr>
          <a:xfrm>
            <a:off x="3859776" y="3775855"/>
            <a:ext cx="3414056" cy="1774090"/>
          </a:xfrm>
          <a:prstGeom prst="rect">
            <a:avLst/>
          </a:prstGeom>
        </p:spPr>
      </p:pic>
      <p:pic>
        <p:nvPicPr>
          <p:cNvPr id="19" name="Imagen 18">
            <a:extLst>
              <a:ext uri="{FF2B5EF4-FFF2-40B4-BE49-F238E27FC236}">
                <a16:creationId xmlns:a16="http://schemas.microsoft.com/office/drawing/2014/main" id="{47D612BF-F77E-91DE-8179-F70D56BAF00F}"/>
              </a:ext>
            </a:extLst>
          </p:cNvPr>
          <p:cNvPicPr>
            <a:picLocks noChangeAspect="1"/>
          </p:cNvPicPr>
          <p:nvPr/>
        </p:nvPicPr>
        <p:blipFill>
          <a:blip r:embed="rId6"/>
          <a:stretch>
            <a:fillRect/>
          </a:stretch>
        </p:blipFill>
        <p:spPr>
          <a:xfrm>
            <a:off x="8567574" y="1806274"/>
            <a:ext cx="8425026" cy="1072989"/>
          </a:xfrm>
          <a:prstGeom prst="rect">
            <a:avLst/>
          </a:prstGeom>
        </p:spPr>
      </p:pic>
      <p:pic>
        <p:nvPicPr>
          <p:cNvPr id="20" name="Imagen 19">
            <a:extLst>
              <a:ext uri="{FF2B5EF4-FFF2-40B4-BE49-F238E27FC236}">
                <a16:creationId xmlns:a16="http://schemas.microsoft.com/office/drawing/2014/main" id="{36FBED51-7C58-D1D1-9D7B-619A0EC4E886}"/>
              </a:ext>
            </a:extLst>
          </p:cNvPr>
          <p:cNvPicPr>
            <a:picLocks noChangeAspect="1"/>
          </p:cNvPicPr>
          <p:nvPr/>
        </p:nvPicPr>
        <p:blipFill>
          <a:blip r:embed="rId7"/>
          <a:stretch>
            <a:fillRect/>
          </a:stretch>
        </p:blipFill>
        <p:spPr>
          <a:xfrm>
            <a:off x="8317428" y="4363598"/>
            <a:ext cx="8925318" cy="5243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AEFD0DF-9B0D-9819-FB4E-887CF2EC6016}"/>
              </a:ext>
            </a:extLst>
          </p:cNvPr>
          <p:cNvPicPr>
            <a:picLocks noChangeAspect="1"/>
          </p:cNvPicPr>
          <p:nvPr/>
        </p:nvPicPr>
        <p:blipFill>
          <a:blip r:embed="rId2"/>
          <a:stretch>
            <a:fillRect/>
          </a:stretch>
        </p:blipFill>
        <p:spPr>
          <a:xfrm>
            <a:off x="967563" y="826238"/>
            <a:ext cx="7871637" cy="8572500"/>
          </a:xfrm>
          <a:prstGeom prst="rect">
            <a:avLst/>
          </a:prstGeom>
        </p:spPr>
      </p:pic>
      <p:pic>
        <p:nvPicPr>
          <p:cNvPr id="4" name="Imagen 3">
            <a:extLst>
              <a:ext uri="{FF2B5EF4-FFF2-40B4-BE49-F238E27FC236}">
                <a16:creationId xmlns:a16="http://schemas.microsoft.com/office/drawing/2014/main" id="{90584800-72FA-7047-7D8C-747017783698}"/>
              </a:ext>
            </a:extLst>
          </p:cNvPr>
          <p:cNvPicPr>
            <a:picLocks noChangeAspect="1"/>
          </p:cNvPicPr>
          <p:nvPr/>
        </p:nvPicPr>
        <p:blipFill>
          <a:blip r:embed="rId3"/>
          <a:stretch>
            <a:fillRect/>
          </a:stretch>
        </p:blipFill>
        <p:spPr>
          <a:xfrm>
            <a:off x="9448802" y="826238"/>
            <a:ext cx="8149014" cy="8572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17665" y="2428959"/>
            <a:ext cx="1737291" cy="2285909"/>
          </a:xfrm>
          <a:custGeom>
            <a:avLst/>
            <a:gdLst/>
            <a:ahLst/>
            <a:cxnLst/>
            <a:rect l="l" t="t" r="r" b="b"/>
            <a:pathLst>
              <a:path w="1737291" h="2285909">
                <a:moveTo>
                  <a:pt x="0" y="0"/>
                </a:moveTo>
                <a:lnTo>
                  <a:pt x="1737291" y="0"/>
                </a:lnTo>
                <a:lnTo>
                  <a:pt x="1737291" y="2285908"/>
                </a:lnTo>
                <a:lnTo>
                  <a:pt x="0" y="22859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046619" y="1697071"/>
            <a:ext cx="4083093" cy="1812783"/>
          </a:xfrm>
          <a:prstGeom prst="rect">
            <a:avLst/>
          </a:prstGeom>
        </p:spPr>
        <p:txBody>
          <a:bodyPr lIns="0" tIns="0" rIns="0" bIns="0" rtlCol="0" anchor="t">
            <a:spAutoFit/>
          </a:bodyPr>
          <a:lstStyle/>
          <a:p>
            <a:pPr algn="ctr">
              <a:lnSpc>
                <a:spcPts val="2455"/>
              </a:lnSpc>
            </a:pPr>
            <a:r>
              <a:rPr lang="en-US" sz="1755" dirty="0">
                <a:solidFill>
                  <a:srgbClr val="000000"/>
                </a:solidFill>
                <a:latin typeface="Open Sans" panose="020B0606030504020204"/>
                <a:ea typeface="Open Sans" panose="020B0606030504020204"/>
                <a:cs typeface="Open Sans" panose="020B0606030504020204"/>
                <a:sym typeface="Open Sans" panose="020B0606030504020204"/>
              </a:rPr>
              <a:t>HACER PRESENCIA EN EL CAMPO MISIONERO, Y DE PLANTANCIÓN PROMOVIENDO LA ADOPCIÓN DE UN MISIONERO O PLANTADOR PARA HACER ACOMPAÑAMIENTO ESPIRITUAL Y EMOCIONAL.</a:t>
            </a:r>
          </a:p>
        </p:txBody>
      </p:sp>
      <p:sp>
        <p:nvSpPr>
          <p:cNvPr id="4" name="TextBox 4"/>
          <p:cNvSpPr txBox="1"/>
          <p:nvPr/>
        </p:nvSpPr>
        <p:spPr>
          <a:xfrm>
            <a:off x="4391669" y="6209701"/>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5" name="TextBox 5"/>
          <p:cNvSpPr txBox="1"/>
          <p:nvPr/>
        </p:nvSpPr>
        <p:spPr>
          <a:xfrm>
            <a:off x="4232567" y="1171825"/>
            <a:ext cx="3365270" cy="545703"/>
          </a:xfrm>
          <a:prstGeom prst="rect">
            <a:avLst/>
          </a:prstGeom>
        </p:spPr>
        <p:txBody>
          <a:bodyPr lIns="0" tIns="0" rIns="0" bIns="0" rtlCol="0" anchor="t">
            <a:spAutoFit/>
          </a:bodyPr>
          <a:lstStyle/>
          <a:p>
            <a:pPr algn="ctr">
              <a:lnSpc>
                <a:spcPts val="4570"/>
              </a:lnSpc>
            </a:pPr>
            <a:r>
              <a:rPr lang="en-US" sz="32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6" name="TextBox 6"/>
          <p:cNvSpPr txBox="1"/>
          <p:nvPr/>
        </p:nvSpPr>
        <p:spPr>
          <a:xfrm>
            <a:off x="4059024" y="4585950"/>
            <a:ext cx="3787412" cy="1555186"/>
          </a:xfrm>
          <a:prstGeom prst="rect">
            <a:avLst/>
          </a:prstGeom>
        </p:spPr>
        <p:txBody>
          <a:bodyPr lIns="0" tIns="0" rIns="0" bIns="0" rtlCol="0" anchor="t">
            <a:spAutoFit/>
          </a:bodyPr>
          <a:lstStyle/>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REALIZAR ENTRENAMIENTOS DIRIGIDOS POR MISIONEROS EN EL QUE CAMPO QUE DESAFIE A LAS MUJERES A LA PLANTACIÓN DE IGLESIAS Y MISIONES.</a:t>
            </a:r>
          </a:p>
        </p:txBody>
      </p:sp>
      <p:sp>
        <p:nvSpPr>
          <p:cNvPr id="7" name="TextBox 7"/>
          <p:cNvSpPr txBox="1"/>
          <p:nvPr/>
        </p:nvSpPr>
        <p:spPr>
          <a:xfrm>
            <a:off x="4059024" y="6815855"/>
            <a:ext cx="3787412" cy="2118070"/>
          </a:xfrm>
          <a:prstGeom prst="rect">
            <a:avLst/>
          </a:prstGeom>
        </p:spPr>
        <p:txBody>
          <a:bodyPr lIns="0" tIns="0" rIns="0" bIns="0" rtlCol="0" anchor="t">
            <a:spAutoFit/>
          </a:bodyPr>
          <a:lstStyle/>
          <a:p>
            <a:pPr algn="ctr">
              <a:lnSpc>
                <a:spcPts val="2430"/>
              </a:lnSpc>
            </a:pPr>
            <a:r>
              <a:rPr lang="en-US" sz="1735" dirty="0">
                <a:solidFill>
                  <a:srgbClr val="000000"/>
                </a:solidFill>
                <a:latin typeface="Open Sans" panose="020B0606030504020204"/>
                <a:ea typeface="Open Sans" panose="020B0606030504020204"/>
                <a:cs typeface="Open Sans" panose="020B0606030504020204"/>
                <a:sym typeface="Open Sans" panose="020B0606030504020204"/>
              </a:rPr>
              <a:t> PROMOVER LA EDUCACIÓN MISIONERA A TRAVES DE LA PROMOCIÓN DE LOS DIFERENTES CENTROS DE FORMACIÓN MISIONERA DE LA DBC, REGIONALES Y LOCALES.</a:t>
            </a:r>
          </a:p>
          <a:p>
            <a:pPr algn="ctr">
              <a:lnSpc>
                <a:spcPts val="2430"/>
              </a:lnSpc>
            </a:pPr>
            <a:endParaRPr lang="en-US" sz="173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8" name="TextBox 8"/>
          <p:cNvSpPr txBox="1"/>
          <p:nvPr/>
        </p:nvSpPr>
        <p:spPr>
          <a:xfrm>
            <a:off x="4232567" y="3812931"/>
            <a:ext cx="3281224" cy="645623"/>
          </a:xfrm>
          <a:prstGeom prst="rect">
            <a:avLst/>
          </a:prstGeom>
        </p:spPr>
        <p:txBody>
          <a:bodyPr lIns="0" tIns="0" rIns="0" bIns="0" rtlCol="0" anchor="t">
            <a:spAutoFit/>
          </a:bodyPr>
          <a:lstStyle/>
          <a:p>
            <a:pPr algn="ctr">
              <a:lnSpc>
                <a:spcPts val="5365"/>
              </a:lnSpc>
            </a:pPr>
            <a:r>
              <a:rPr lang="en-US" sz="38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9" name="TextBox 9"/>
          <p:cNvSpPr txBox="1"/>
          <p:nvPr/>
        </p:nvSpPr>
        <p:spPr>
          <a:xfrm>
            <a:off x="395658" y="4765525"/>
            <a:ext cx="2829398"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0" name="TextBox 10"/>
          <p:cNvSpPr txBox="1"/>
          <p:nvPr/>
        </p:nvSpPr>
        <p:spPr>
          <a:xfrm>
            <a:off x="290006" y="5569938"/>
            <a:ext cx="2886324" cy="3323784"/>
          </a:xfrm>
          <a:prstGeom prst="rect">
            <a:avLst/>
          </a:prstGeom>
        </p:spPr>
        <p:txBody>
          <a:bodyPr lIns="0" tIns="0" rIns="0" bIns="0" rtlCol="0" anchor="t">
            <a:spAutoFit/>
          </a:bodyPr>
          <a:lstStyle/>
          <a:p>
            <a:pPr algn="ctr">
              <a:lnSpc>
                <a:spcPts val="2650"/>
              </a:lnSpc>
            </a:pPr>
            <a:r>
              <a:rPr lang="en-US" sz="1890">
                <a:solidFill>
                  <a:srgbClr val="000000"/>
                </a:solidFill>
                <a:latin typeface="Open Sans" panose="020B0606030504020204"/>
                <a:ea typeface="Open Sans" panose="020B0606030504020204"/>
                <a:cs typeface="Open Sans" panose="020B0606030504020204"/>
                <a:sym typeface="Open Sans" panose="020B0606030504020204"/>
              </a:rPr>
              <a:t> IMPULSAR EL TRABAJO MISIONERO DE LAS MUJERES EN NUESTRAS IGLESIAS- APOYAR LOS PROGRAMAS EVANGELÍSTICOS Y DISCIPULADO QUE LA DBC PROPONE PARA EL CUMPLIMIENTO DE LA GRAN COMISIÓN.</a:t>
            </a:r>
          </a:p>
        </p:txBody>
      </p:sp>
      <p:sp>
        <p:nvSpPr>
          <p:cNvPr id="11" name="TextBox 11"/>
          <p:cNvSpPr txBox="1"/>
          <p:nvPr/>
        </p:nvSpPr>
        <p:spPr>
          <a:xfrm>
            <a:off x="10315215" y="737894"/>
            <a:ext cx="5725477" cy="746823"/>
          </a:xfrm>
          <a:prstGeom prst="rect">
            <a:avLst/>
          </a:prstGeom>
        </p:spPr>
        <p:txBody>
          <a:bodyPr lIns="0" tIns="0" rIns="0" bIns="0" rtlCol="0" anchor="t">
            <a:spAutoFit/>
          </a:bodyPr>
          <a:lstStyle/>
          <a:p>
            <a:pPr algn="ctr">
              <a:lnSpc>
                <a:spcPts val="6085"/>
              </a:lnSpc>
            </a:pPr>
            <a:r>
              <a:rPr lang="en-US" sz="4345" dirty="0">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2" name="TextBox 12"/>
          <p:cNvSpPr txBox="1"/>
          <p:nvPr/>
        </p:nvSpPr>
        <p:spPr>
          <a:xfrm>
            <a:off x="395658" y="1205596"/>
            <a:ext cx="3663367"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EVANGELISMO</a:t>
            </a:r>
          </a:p>
        </p:txBody>
      </p:sp>
      <p:sp>
        <p:nvSpPr>
          <p:cNvPr id="13" name="TextBox 3">
            <a:extLst>
              <a:ext uri="{FF2B5EF4-FFF2-40B4-BE49-F238E27FC236}">
                <a16:creationId xmlns:a16="http://schemas.microsoft.com/office/drawing/2014/main" id="{105518DB-1732-2570-62CA-012499A163A4}"/>
              </a:ext>
            </a:extLst>
          </p:cNvPr>
          <p:cNvSpPr txBox="1"/>
          <p:nvPr/>
        </p:nvSpPr>
        <p:spPr>
          <a:xfrm>
            <a:off x="9143999" y="1979372"/>
            <a:ext cx="7926335" cy="669414"/>
          </a:xfrm>
          <a:prstGeom prst="rect">
            <a:avLst/>
          </a:prstGeom>
        </p:spPr>
        <p:txBody>
          <a:bodyPr wrap="square" lIns="0" tIns="0" rIns="0" bIns="0" rtlCol="0" anchor="t">
            <a:spAutoFit/>
          </a:bodyPr>
          <a:lstStyle/>
          <a:p>
            <a:pPr algn="ctr">
              <a:lnSpc>
                <a:spcPts val="2455"/>
              </a:lnSpc>
            </a:pPr>
            <a:r>
              <a:rPr lang="en-US" sz="3200" dirty="0" err="1">
                <a:solidFill>
                  <a:srgbClr val="000000"/>
                </a:solidFill>
                <a:ea typeface="Open Sans" panose="020B0606030504020204"/>
                <a:cs typeface="Open Sans" panose="020B0606030504020204"/>
                <a:sym typeface="Open Sans" panose="020B0606030504020204"/>
              </a:rPr>
              <a:t>Estrategia</a:t>
            </a:r>
            <a:r>
              <a:rPr lang="en-US" sz="3200" dirty="0">
                <a:solidFill>
                  <a:srgbClr val="000000"/>
                </a:solidFill>
                <a:ea typeface="Open Sans" panose="020B0606030504020204"/>
                <a:cs typeface="Open Sans" panose="020B0606030504020204"/>
                <a:sym typeface="Open Sans" panose="020B0606030504020204"/>
              </a:rPr>
              <a:t> con las </a:t>
            </a:r>
            <a:r>
              <a:rPr lang="en-US" sz="3200" dirty="0" err="1">
                <a:solidFill>
                  <a:srgbClr val="000000"/>
                </a:solidFill>
                <a:ea typeface="Open Sans" panose="020B0606030504020204"/>
                <a:cs typeface="Open Sans" panose="020B0606030504020204"/>
                <a:sym typeface="Open Sans" panose="020B0606030504020204"/>
              </a:rPr>
              <a:t>misioneras</a:t>
            </a:r>
            <a:r>
              <a:rPr lang="en-US" sz="3200" dirty="0">
                <a:solidFill>
                  <a:srgbClr val="000000"/>
                </a:solidFill>
                <a:ea typeface="Open Sans" panose="020B0606030504020204"/>
                <a:cs typeface="Open Sans" panose="020B0606030504020204"/>
                <a:sym typeface="Open Sans" panose="020B0606030504020204"/>
              </a:rPr>
              <a:t> de la </a:t>
            </a:r>
            <a:r>
              <a:rPr lang="en-US" sz="3200" dirty="0" err="1">
                <a:solidFill>
                  <a:srgbClr val="000000"/>
                </a:solidFill>
                <a:ea typeface="Open Sans" panose="020B0606030504020204"/>
                <a:cs typeface="Open Sans" panose="020B0606030504020204"/>
                <a:sym typeface="Open Sans" panose="020B0606030504020204"/>
              </a:rPr>
              <a:t>arenera</a:t>
            </a:r>
            <a:r>
              <a:rPr lang="en-US" sz="3200" dirty="0">
                <a:solidFill>
                  <a:srgbClr val="000000"/>
                </a:solidFill>
                <a:ea typeface="Open Sans" panose="020B0606030504020204"/>
                <a:cs typeface="Open Sans" panose="020B0606030504020204"/>
                <a:sym typeface="Open Sans" panose="020B0606030504020204"/>
              </a:rPr>
              <a:t> JULIANA Y TALIA </a:t>
            </a:r>
            <a:r>
              <a:rPr lang="en-US" sz="3200" dirty="0" err="1">
                <a:solidFill>
                  <a:srgbClr val="000000"/>
                </a:solidFill>
                <a:ea typeface="Open Sans" panose="020B0606030504020204"/>
                <a:cs typeface="Open Sans" panose="020B0606030504020204"/>
                <a:sym typeface="Open Sans" panose="020B0606030504020204"/>
              </a:rPr>
              <a:t>en</a:t>
            </a:r>
            <a:r>
              <a:rPr lang="en-US" sz="3200" dirty="0">
                <a:solidFill>
                  <a:srgbClr val="000000"/>
                </a:solidFill>
                <a:ea typeface="Open Sans" panose="020B0606030504020204"/>
                <a:cs typeface="Open Sans" panose="020B0606030504020204"/>
                <a:sym typeface="Open Sans" panose="020B0606030504020204"/>
              </a:rPr>
              <a:t> </a:t>
            </a:r>
            <a:r>
              <a:rPr lang="en-US" sz="3200" dirty="0" err="1">
                <a:solidFill>
                  <a:srgbClr val="000000"/>
                </a:solidFill>
                <a:ea typeface="Open Sans" panose="020B0606030504020204"/>
                <a:cs typeface="Open Sans" panose="020B0606030504020204"/>
                <a:sym typeface="Open Sans" panose="020B0606030504020204"/>
              </a:rPr>
              <a:t>Currulao</a:t>
            </a:r>
            <a:r>
              <a:rPr lang="en-US" sz="3200" dirty="0">
                <a:solidFill>
                  <a:srgbClr val="000000"/>
                </a:solidFill>
                <a:ea typeface="Open Sans" panose="020B0606030504020204"/>
                <a:cs typeface="Open Sans" panose="020B0606030504020204"/>
                <a:sym typeface="Open Sans" panose="020B0606030504020204"/>
              </a:rPr>
              <a:t> Urabá.</a:t>
            </a:r>
          </a:p>
        </p:txBody>
      </p:sp>
      <p:sp>
        <p:nvSpPr>
          <p:cNvPr id="14" name="TextBox 3">
            <a:extLst>
              <a:ext uri="{FF2B5EF4-FFF2-40B4-BE49-F238E27FC236}">
                <a16:creationId xmlns:a16="http://schemas.microsoft.com/office/drawing/2014/main" id="{FDEEF223-143F-1BEA-77EF-545EC80909E8}"/>
              </a:ext>
            </a:extLst>
          </p:cNvPr>
          <p:cNvSpPr txBox="1"/>
          <p:nvPr/>
        </p:nvSpPr>
        <p:spPr>
          <a:xfrm>
            <a:off x="9143998" y="4755969"/>
            <a:ext cx="7926335" cy="669414"/>
          </a:xfrm>
          <a:prstGeom prst="rect">
            <a:avLst/>
          </a:prstGeom>
        </p:spPr>
        <p:txBody>
          <a:bodyPr wrap="square" lIns="0" tIns="0" rIns="0" bIns="0" rtlCol="0" anchor="t">
            <a:spAutoFit/>
          </a:bodyPr>
          <a:lstStyle/>
          <a:p>
            <a:pPr algn="ctr">
              <a:lnSpc>
                <a:spcPts val="2455"/>
              </a:lnSpc>
            </a:pPr>
            <a:r>
              <a:rPr lang="en-US" sz="3200" dirty="0" err="1">
                <a:solidFill>
                  <a:srgbClr val="000000"/>
                </a:solidFill>
                <a:ea typeface="Open Sans" panose="020B0606030504020204"/>
                <a:cs typeface="Open Sans" panose="020B0606030504020204"/>
                <a:sym typeface="Open Sans" panose="020B0606030504020204"/>
              </a:rPr>
              <a:t>Acompañamiento</a:t>
            </a:r>
            <a:r>
              <a:rPr lang="en-US" sz="3200" dirty="0">
                <a:solidFill>
                  <a:srgbClr val="000000"/>
                </a:solidFill>
                <a:ea typeface="Open Sans" panose="020B0606030504020204"/>
                <a:cs typeface="Open Sans" panose="020B0606030504020204"/>
                <a:sym typeface="Open Sans" panose="020B0606030504020204"/>
              </a:rPr>
              <a:t> de las </a:t>
            </a:r>
            <a:r>
              <a:rPr lang="en-US" sz="3200" dirty="0" err="1">
                <a:solidFill>
                  <a:srgbClr val="000000"/>
                </a:solidFill>
                <a:ea typeface="Open Sans" panose="020B0606030504020204"/>
                <a:cs typeface="Open Sans" panose="020B0606030504020204"/>
                <a:sym typeface="Open Sans" panose="020B0606030504020204"/>
              </a:rPr>
              <a:t>misioneras</a:t>
            </a:r>
            <a:r>
              <a:rPr lang="en-US" sz="3200" dirty="0">
                <a:solidFill>
                  <a:srgbClr val="000000"/>
                </a:solidFill>
                <a:ea typeface="Open Sans" panose="020B0606030504020204"/>
                <a:cs typeface="Open Sans" panose="020B0606030504020204"/>
                <a:sym typeface="Open Sans" panose="020B0606030504020204"/>
              </a:rPr>
              <a:t> </a:t>
            </a:r>
          </a:p>
          <a:p>
            <a:pPr algn="ctr">
              <a:lnSpc>
                <a:spcPts val="2455"/>
              </a:lnSpc>
            </a:pPr>
            <a:r>
              <a:rPr lang="en-US" sz="3200" dirty="0">
                <a:solidFill>
                  <a:srgbClr val="000000"/>
                </a:solidFill>
                <a:ea typeface="Open Sans" panose="020B0606030504020204"/>
                <a:cs typeface="Open Sans" panose="020B0606030504020204"/>
                <a:sym typeface="Open Sans" panose="020B0606030504020204"/>
              </a:rPr>
              <a:t>JULIANA Y TALIA </a:t>
            </a:r>
            <a:r>
              <a:rPr lang="en-US" sz="3200" dirty="0" err="1">
                <a:solidFill>
                  <a:srgbClr val="000000"/>
                </a:solidFill>
                <a:ea typeface="Open Sans" panose="020B0606030504020204"/>
                <a:cs typeface="Open Sans" panose="020B0606030504020204"/>
                <a:sym typeface="Open Sans" panose="020B0606030504020204"/>
              </a:rPr>
              <a:t>en</a:t>
            </a:r>
            <a:r>
              <a:rPr lang="en-US" sz="3200" dirty="0">
                <a:solidFill>
                  <a:srgbClr val="000000"/>
                </a:solidFill>
                <a:ea typeface="Open Sans" panose="020B0606030504020204"/>
                <a:cs typeface="Open Sans" panose="020B0606030504020204"/>
                <a:sym typeface="Open Sans" panose="020B0606030504020204"/>
              </a:rPr>
              <a:t> </a:t>
            </a:r>
            <a:r>
              <a:rPr lang="en-US" sz="3200" dirty="0" err="1">
                <a:solidFill>
                  <a:srgbClr val="000000"/>
                </a:solidFill>
                <a:ea typeface="Open Sans" panose="020B0606030504020204"/>
                <a:cs typeface="Open Sans" panose="020B0606030504020204"/>
                <a:sym typeface="Open Sans" panose="020B0606030504020204"/>
              </a:rPr>
              <a:t>Currulao</a:t>
            </a:r>
            <a:r>
              <a:rPr lang="en-US" sz="3200" dirty="0">
                <a:solidFill>
                  <a:srgbClr val="000000"/>
                </a:solidFill>
                <a:ea typeface="Open Sans" panose="020B0606030504020204"/>
                <a:cs typeface="Open Sans" panose="020B0606030504020204"/>
                <a:sym typeface="Open Sans" panose="020B0606030504020204"/>
              </a:rPr>
              <a:t> Urabá.</a:t>
            </a:r>
          </a:p>
        </p:txBody>
      </p:sp>
      <p:sp>
        <p:nvSpPr>
          <p:cNvPr id="16" name="TextBox 3">
            <a:extLst>
              <a:ext uri="{FF2B5EF4-FFF2-40B4-BE49-F238E27FC236}">
                <a16:creationId xmlns:a16="http://schemas.microsoft.com/office/drawing/2014/main" id="{66112874-0265-32A4-F7E9-5AF4972A8156}"/>
              </a:ext>
            </a:extLst>
          </p:cNvPr>
          <p:cNvSpPr txBox="1"/>
          <p:nvPr/>
        </p:nvSpPr>
        <p:spPr>
          <a:xfrm>
            <a:off x="9113873" y="6990309"/>
            <a:ext cx="7926335" cy="348813"/>
          </a:xfrm>
          <a:prstGeom prst="rect">
            <a:avLst/>
          </a:prstGeom>
        </p:spPr>
        <p:txBody>
          <a:bodyPr wrap="square" lIns="0" tIns="0" rIns="0" bIns="0" rtlCol="0" anchor="t">
            <a:spAutoFit/>
          </a:bodyPr>
          <a:lstStyle/>
          <a:p>
            <a:pPr algn="ctr">
              <a:lnSpc>
                <a:spcPts val="2455"/>
              </a:lnSpc>
            </a:pPr>
            <a:r>
              <a:rPr lang="en-US" sz="3200" dirty="0">
                <a:solidFill>
                  <a:srgbClr val="000000"/>
                </a:solidFill>
                <a:ea typeface="Open Sans" panose="020B0606030504020204"/>
                <a:cs typeface="Open Sans" panose="020B0606030504020204"/>
                <a:sym typeface="Open Sans" panose="020B0606030504020204"/>
              </a:rPr>
              <a:t>Por </a:t>
            </a:r>
            <a:r>
              <a:rPr lang="en-US" sz="3200" dirty="0" err="1">
                <a:solidFill>
                  <a:srgbClr val="000000"/>
                </a:solidFill>
                <a:ea typeface="Open Sans" panose="020B0606030504020204"/>
                <a:cs typeface="Open Sans" panose="020B0606030504020204"/>
                <a:sym typeface="Open Sans" panose="020B0606030504020204"/>
              </a:rPr>
              <a:t>cumplir</a:t>
            </a:r>
            <a:endParaRPr lang="en-US" sz="3200" dirty="0">
              <a:solidFill>
                <a:srgbClr val="000000"/>
              </a:solidFill>
              <a:ea typeface="Open Sans" panose="020B0606030504020204"/>
              <a:cs typeface="Open Sans" panose="020B0606030504020204"/>
              <a:sym typeface="Open Sans" panose="020B0606030504020204"/>
            </a:endParaRPr>
          </a:p>
        </p:txBody>
      </p:sp>
      <p:pic>
        <p:nvPicPr>
          <p:cNvPr id="17" name="Imagen 16">
            <a:extLst>
              <a:ext uri="{FF2B5EF4-FFF2-40B4-BE49-F238E27FC236}">
                <a16:creationId xmlns:a16="http://schemas.microsoft.com/office/drawing/2014/main" id="{316E7A61-8F44-812D-0AA1-E8B246BFD8E5}"/>
              </a:ext>
            </a:extLst>
          </p:cNvPr>
          <p:cNvPicPr>
            <a:picLocks noChangeAspect="1"/>
          </p:cNvPicPr>
          <p:nvPr/>
        </p:nvPicPr>
        <p:blipFill>
          <a:blip r:embed="rId4"/>
          <a:stretch>
            <a:fillRect/>
          </a:stretch>
        </p:blipFill>
        <p:spPr>
          <a:xfrm>
            <a:off x="14763469" y="8203441"/>
            <a:ext cx="2554445" cy="17436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64EBC8-37D5-E086-5754-B157A61E72BB}"/>
              </a:ext>
            </a:extLst>
          </p:cNvPr>
          <p:cNvPicPr>
            <a:picLocks noChangeAspect="1"/>
          </p:cNvPicPr>
          <p:nvPr/>
        </p:nvPicPr>
        <p:blipFill>
          <a:blip r:embed="rId2" cstate="print">
            <a:extLst>
              <a:ext uri="{28A0092B-C50C-407E-A947-70E740481C1C}">
                <a14:useLocalDpi xmlns:a14="http://schemas.microsoft.com/office/drawing/2010/main" val="0"/>
              </a:ext>
            </a:extLst>
          </a:blip>
          <a:srcRect b="1697"/>
          <a:stretch>
            <a:fillRect/>
          </a:stretch>
        </p:blipFill>
        <p:spPr bwMode="auto">
          <a:xfrm>
            <a:off x="1219200" y="883388"/>
            <a:ext cx="7418152" cy="8832112"/>
          </a:xfrm>
          <a:prstGeom prst="rect">
            <a:avLst/>
          </a:prstGeom>
          <a:noFill/>
        </p:spPr>
      </p:pic>
      <p:pic>
        <p:nvPicPr>
          <p:cNvPr id="4" name="Imagen 3">
            <a:extLst>
              <a:ext uri="{FF2B5EF4-FFF2-40B4-BE49-F238E27FC236}">
                <a16:creationId xmlns:a16="http://schemas.microsoft.com/office/drawing/2014/main" id="{FE7683A7-1B0F-30AA-EA19-39FBDF634A68}"/>
              </a:ext>
            </a:extLst>
          </p:cNvPr>
          <p:cNvPicPr>
            <a:picLocks noChangeAspect="1"/>
          </p:cNvPicPr>
          <p:nvPr/>
        </p:nvPicPr>
        <p:blipFill>
          <a:blip r:embed="rId3"/>
          <a:stretch>
            <a:fillRect/>
          </a:stretch>
        </p:blipFill>
        <p:spPr>
          <a:xfrm>
            <a:off x="9650651" y="914400"/>
            <a:ext cx="7646750" cy="88321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62947" y="6597881"/>
            <a:ext cx="3122122" cy="629649"/>
          </a:xfrm>
          <a:prstGeom prst="rect">
            <a:avLst/>
          </a:prstGeom>
        </p:spPr>
        <p:txBody>
          <a:bodyPr lIns="0" tIns="0" rIns="0" bIns="0" rtlCol="0" anchor="t">
            <a:spAutoFit/>
          </a:bodyPr>
          <a:lstStyle/>
          <a:p>
            <a:pPr algn="ctr">
              <a:lnSpc>
                <a:spcPts val="5195"/>
              </a:lnSpc>
            </a:pPr>
            <a:r>
              <a:rPr lang="en-US" sz="37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3" name="TextBox 3"/>
          <p:cNvSpPr txBox="1"/>
          <p:nvPr/>
        </p:nvSpPr>
        <p:spPr>
          <a:xfrm>
            <a:off x="4109740" y="7449034"/>
            <a:ext cx="3648365" cy="2248880"/>
          </a:xfrm>
          <a:prstGeom prst="rect">
            <a:avLst/>
          </a:prstGeom>
        </p:spPr>
        <p:txBody>
          <a:bodyPr lIns="0" tIns="0" rIns="0" bIns="0" rtlCol="0" anchor="t">
            <a:spAutoFit/>
          </a:bodyPr>
          <a:lstStyle/>
          <a:p>
            <a:pPr algn="ctr">
              <a:lnSpc>
                <a:spcPts val="2570"/>
              </a:lnSpc>
            </a:pP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REALIZAR UNA INTEGRACIÓN ENTRE NIÑAS, JOVENES, ADULTAS Y ANCIANAS PARA DAR A CONOCER LA IMPORTACIA DE LA UFBM Y FORTALECER LAS RELACIONES INTERGENERACIONALES</a:t>
            </a:r>
          </a:p>
        </p:txBody>
      </p:sp>
      <p:sp>
        <p:nvSpPr>
          <p:cNvPr id="4" name="Freeform 4"/>
          <p:cNvSpPr/>
          <p:nvPr/>
        </p:nvSpPr>
        <p:spPr>
          <a:xfrm>
            <a:off x="912934" y="2784796"/>
            <a:ext cx="1917904" cy="2443190"/>
          </a:xfrm>
          <a:custGeom>
            <a:avLst/>
            <a:gdLst/>
            <a:ahLst/>
            <a:cxnLst/>
            <a:rect l="l" t="t" r="r" b="b"/>
            <a:pathLst>
              <a:path w="1917904" h="2443190">
                <a:moveTo>
                  <a:pt x="0" y="0"/>
                </a:moveTo>
                <a:lnTo>
                  <a:pt x="1917905" y="0"/>
                </a:lnTo>
                <a:lnTo>
                  <a:pt x="1917905" y="2443191"/>
                </a:lnTo>
                <a:lnTo>
                  <a:pt x="0" y="2443191"/>
                </a:lnTo>
                <a:lnTo>
                  <a:pt x="0" y="0"/>
                </a:lnTo>
                <a:close/>
              </a:path>
            </a:pathLst>
          </a:custGeom>
          <a:blipFill>
            <a:blip r:embed="rId3"/>
            <a:stretch>
              <a:fillRect/>
            </a:stretch>
          </a:blipFill>
        </p:spPr>
      </p:sp>
      <p:sp>
        <p:nvSpPr>
          <p:cNvPr id="5" name="TextBox 5"/>
          <p:cNvSpPr txBox="1"/>
          <p:nvPr/>
        </p:nvSpPr>
        <p:spPr>
          <a:xfrm>
            <a:off x="820910" y="1085353"/>
            <a:ext cx="2683462" cy="1086727"/>
          </a:xfrm>
          <a:prstGeom prst="rect">
            <a:avLst/>
          </a:prstGeom>
        </p:spPr>
        <p:txBody>
          <a:bodyPr lIns="0" tIns="0" rIns="0" bIns="0" rtlCol="0" anchor="t">
            <a:spAutoFit/>
          </a:bodyPr>
          <a:lstStyle/>
          <a:p>
            <a:pPr algn="ctr">
              <a:lnSpc>
                <a:spcPts val="2820"/>
              </a:lnSpc>
            </a:pPr>
            <a:r>
              <a:rPr lang="en-US" sz="3165" dirty="0">
                <a:solidFill>
                  <a:srgbClr val="3E6C8C"/>
                </a:solidFill>
                <a:latin typeface="Baloo" panose="03080902040302020200"/>
                <a:ea typeface="Baloo" panose="03080902040302020200"/>
                <a:cs typeface="Baloo" panose="03080902040302020200"/>
                <a:sym typeface="Baloo" panose="03080902040302020200"/>
              </a:rPr>
              <a:t>NIÑEZ </a:t>
            </a:r>
          </a:p>
          <a:p>
            <a:pPr algn="ctr">
              <a:lnSpc>
                <a:spcPts val="2820"/>
              </a:lnSpc>
            </a:pPr>
            <a:r>
              <a:rPr lang="en-US" sz="3165" dirty="0">
                <a:solidFill>
                  <a:srgbClr val="3E6C8C"/>
                </a:solidFill>
                <a:latin typeface="Baloo" panose="03080902040302020200"/>
                <a:ea typeface="Baloo" panose="03080902040302020200"/>
                <a:cs typeface="Baloo" panose="03080902040302020200"/>
                <a:sym typeface="Baloo" panose="03080902040302020200"/>
              </a:rPr>
              <a:t>Y </a:t>
            </a:r>
          </a:p>
          <a:p>
            <a:pPr algn="ctr">
              <a:lnSpc>
                <a:spcPts val="2820"/>
              </a:lnSpc>
            </a:pPr>
            <a:r>
              <a:rPr lang="en-US" sz="3165" dirty="0">
                <a:solidFill>
                  <a:srgbClr val="3E6C8C"/>
                </a:solidFill>
                <a:latin typeface="Baloo" panose="03080902040302020200"/>
                <a:ea typeface="Baloo" panose="03080902040302020200"/>
                <a:cs typeface="Baloo" panose="03080902040302020200"/>
                <a:sym typeface="Baloo" panose="03080902040302020200"/>
              </a:rPr>
              <a:t>JUVENTUD</a:t>
            </a:r>
          </a:p>
        </p:txBody>
      </p:sp>
      <p:sp>
        <p:nvSpPr>
          <p:cNvPr id="6" name="TextBox 6"/>
          <p:cNvSpPr txBox="1"/>
          <p:nvPr/>
        </p:nvSpPr>
        <p:spPr>
          <a:xfrm>
            <a:off x="3855804" y="1641758"/>
            <a:ext cx="4202766" cy="2117326"/>
          </a:xfrm>
          <a:prstGeom prst="rect">
            <a:avLst/>
          </a:prstGeom>
        </p:spPr>
        <p:txBody>
          <a:bodyPr lIns="0" tIns="0" rIns="0" bIns="0" rtlCol="0" anchor="t">
            <a:spAutoFit/>
          </a:bodyPr>
          <a:lstStyle/>
          <a:p>
            <a:pPr algn="ctr">
              <a:lnSpc>
                <a:spcPts val="2470"/>
              </a:lnSpc>
            </a:pPr>
            <a:r>
              <a:rPr lang="en-US" sz="1765" dirty="0">
                <a:solidFill>
                  <a:srgbClr val="000000"/>
                </a:solidFill>
                <a:latin typeface="Open Sans" panose="020B0606030504020204"/>
                <a:ea typeface="Open Sans" panose="020B0606030504020204"/>
                <a:cs typeface="Open Sans" panose="020B0606030504020204"/>
                <a:sym typeface="Open Sans" panose="020B0606030504020204"/>
              </a:rPr>
              <a:t>CONCRETAR REUNIONES ESTRATEGICAS PARA TRABAJAR CON EL MINISTERIO INFANTIL Y JUVENIL PROGRAMAS PARA EL FORTALECIMIENTO DEL CUIDADO DE LA NIÑEZ . (PRINCESAS) LA VIDA FAMILIAR Y LA PREVENCIÓN DEL SUICIDIO EN LA JUVENTUD (UFBAL)</a:t>
            </a:r>
          </a:p>
        </p:txBody>
      </p:sp>
      <p:sp>
        <p:nvSpPr>
          <p:cNvPr id="7" name="TextBox 7"/>
          <p:cNvSpPr txBox="1"/>
          <p:nvPr/>
        </p:nvSpPr>
        <p:spPr>
          <a:xfrm>
            <a:off x="4274552" y="959268"/>
            <a:ext cx="3365270" cy="571738"/>
          </a:xfrm>
          <a:prstGeom prst="rect">
            <a:avLst/>
          </a:prstGeom>
        </p:spPr>
        <p:txBody>
          <a:bodyPr lIns="0" tIns="0" rIns="0" bIns="0" rtlCol="0" anchor="t">
            <a:spAutoFit/>
          </a:bodyPr>
          <a:lstStyle/>
          <a:p>
            <a:pPr algn="ctr">
              <a:lnSpc>
                <a:spcPts val="4710"/>
              </a:lnSpc>
            </a:pPr>
            <a:r>
              <a:rPr lang="en-US" sz="33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8" name="TextBox 8"/>
          <p:cNvSpPr txBox="1"/>
          <p:nvPr/>
        </p:nvSpPr>
        <p:spPr>
          <a:xfrm>
            <a:off x="3926169" y="4961771"/>
            <a:ext cx="4015505" cy="1555186"/>
          </a:xfrm>
          <a:prstGeom prst="rect">
            <a:avLst/>
          </a:prstGeom>
        </p:spPr>
        <p:txBody>
          <a:bodyPr lIns="0" tIns="0" rIns="0" bIns="0" rtlCol="0" anchor="t">
            <a:spAutoFit/>
          </a:bodyPr>
          <a:lstStyle/>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APOYAR AL MINISTERIO INFANTIL PARA IMPLEMENTAR LA POLITICA DE PROTECCIÓN INFANTIL EN LAS IGLESIAS Y DEMAS PROGRAMAS PROPIOS DE NIÑEZ Y JUVENTUD. </a:t>
            </a:r>
          </a:p>
        </p:txBody>
      </p:sp>
      <p:sp>
        <p:nvSpPr>
          <p:cNvPr id="9" name="TextBox 9"/>
          <p:cNvSpPr txBox="1"/>
          <p:nvPr/>
        </p:nvSpPr>
        <p:spPr>
          <a:xfrm>
            <a:off x="4223338" y="4213619"/>
            <a:ext cx="3281224" cy="671658"/>
          </a:xfrm>
          <a:prstGeom prst="rect">
            <a:avLst/>
          </a:prstGeom>
        </p:spPr>
        <p:txBody>
          <a:bodyPr lIns="0" tIns="0" rIns="0" bIns="0" rtlCol="0" anchor="t">
            <a:spAutoFit/>
          </a:bodyPr>
          <a:lstStyle/>
          <a:p>
            <a:pPr algn="ctr">
              <a:lnSpc>
                <a:spcPts val="5505"/>
              </a:lnSpc>
            </a:pPr>
            <a:r>
              <a:rPr lang="en-US" sz="393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10" name="TextBox 10"/>
          <p:cNvSpPr txBox="1"/>
          <p:nvPr/>
        </p:nvSpPr>
        <p:spPr>
          <a:xfrm>
            <a:off x="427435" y="5534258"/>
            <a:ext cx="2829398" cy="612888"/>
          </a:xfrm>
          <a:prstGeom prst="rect">
            <a:avLst/>
          </a:prstGeom>
        </p:spPr>
        <p:txBody>
          <a:bodyPr lIns="0" tIns="0" rIns="0" bIns="0" rtlCol="0" anchor="t">
            <a:spAutoFit/>
          </a:bodyPr>
          <a:lstStyle/>
          <a:p>
            <a:pPr algn="ctr">
              <a:lnSpc>
                <a:spcPts val="5070"/>
              </a:lnSpc>
            </a:pPr>
            <a:r>
              <a:rPr lang="en-US" sz="3620" dirty="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1" name="TextBox 11"/>
          <p:cNvSpPr txBox="1"/>
          <p:nvPr/>
        </p:nvSpPr>
        <p:spPr>
          <a:xfrm>
            <a:off x="370509" y="6286500"/>
            <a:ext cx="2886324" cy="3411414"/>
          </a:xfrm>
          <a:prstGeom prst="rect">
            <a:avLst/>
          </a:prstGeom>
        </p:spPr>
        <p:txBody>
          <a:bodyPr lIns="0" tIns="0" rIns="0" bIns="0" rtlCol="0" anchor="t">
            <a:spAutoFit/>
          </a:bodyPr>
          <a:lstStyle/>
          <a:p>
            <a:pPr algn="ctr">
              <a:lnSpc>
                <a:spcPts val="3070"/>
              </a:lnSpc>
            </a:pPr>
            <a:r>
              <a:rPr lang="en-US" sz="2190" dirty="0">
                <a:solidFill>
                  <a:srgbClr val="000000"/>
                </a:solidFill>
                <a:latin typeface="Open Sans" panose="020B0606030504020204"/>
                <a:ea typeface="Open Sans" panose="020B0606030504020204"/>
                <a:cs typeface="Open Sans" panose="020B0606030504020204"/>
                <a:sym typeface="Open Sans" panose="020B0606030504020204"/>
              </a:rPr>
              <a:t>APOYAR AL MINISTERIO INFANTIL Y JUVENIL PARA DESARROLLAR PROGRAMAS QUE INSTRUYAN Y EQUIPEN A LAS NUEVAS GENERACIONES </a:t>
            </a:r>
          </a:p>
        </p:txBody>
      </p:sp>
      <p:sp>
        <p:nvSpPr>
          <p:cNvPr id="12" name="TextBox 12"/>
          <p:cNvSpPr txBox="1"/>
          <p:nvPr/>
        </p:nvSpPr>
        <p:spPr>
          <a:xfrm>
            <a:off x="10436427" y="742550"/>
            <a:ext cx="5725477" cy="645222"/>
          </a:xfrm>
          <a:prstGeom prst="rect">
            <a:avLst/>
          </a:prstGeom>
        </p:spPr>
        <p:txBody>
          <a:bodyPr lIns="0" tIns="0" rIns="0" bIns="0" rtlCol="0" anchor="t">
            <a:spAutoFit/>
          </a:bodyPr>
          <a:lstStyle/>
          <a:p>
            <a:pPr algn="ctr">
              <a:lnSpc>
                <a:spcPts val="5385"/>
              </a:lnSpc>
            </a:pPr>
            <a:r>
              <a:rPr lang="en-US" sz="3845">
                <a:solidFill>
                  <a:srgbClr val="3E6C8C"/>
                </a:solidFill>
                <a:latin typeface="Baloo" panose="03080902040302020200"/>
                <a:ea typeface="Baloo" panose="03080902040302020200"/>
                <a:cs typeface="Baloo" panose="03080902040302020200"/>
                <a:sym typeface="Baloo" panose="03080902040302020200"/>
              </a:rPr>
              <a:t>RESULTADOS</a:t>
            </a:r>
          </a:p>
        </p:txBody>
      </p:sp>
      <p:sp>
        <p:nvSpPr>
          <p:cNvPr id="13" name="TextBox 3">
            <a:extLst>
              <a:ext uri="{FF2B5EF4-FFF2-40B4-BE49-F238E27FC236}">
                <a16:creationId xmlns:a16="http://schemas.microsoft.com/office/drawing/2014/main" id="{C34B082C-7CD6-B7AA-8BB8-BADFD1765D24}"/>
              </a:ext>
            </a:extLst>
          </p:cNvPr>
          <p:cNvSpPr txBox="1"/>
          <p:nvPr/>
        </p:nvSpPr>
        <p:spPr>
          <a:xfrm>
            <a:off x="11474982" y="7449034"/>
            <a:ext cx="3648365" cy="310791"/>
          </a:xfrm>
          <a:prstGeom prst="rect">
            <a:avLst/>
          </a:prstGeom>
        </p:spPr>
        <p:txBody>
          <a:bodyPr lIns="0" tIns="0" rIns="0" bIns="0" rtlCol="0" anchor="t">
            <a:spAutoFit/>
          </a:bodyPr>
          <a:lstStyle/>
          <a:p>
            <a:pPr algn="ctr">
              <a:lnSpc>
                <a:spcPts val="2570"/>
              </a:lnSpc>
            </a:pP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Por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cumplir</a:t>
            </a:r>
            <a:endParaRPr lang="en-US" sz="183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4" name="TextBox 3">
            <a:extLst>
              <a:ext uri="{FF2B5EF4-FFF2-40B4-BE49-F238E27FC236}">
                <a16:creationId xmlns:a16="http://schemas.microsoft.com/office/drawing/2014/main" id="{2D379B9A-34EC-B914-BC5A-F6EBDBEDDA85}"/>
              </a:ext>
            </a:extLst>
          </p:cNvPr>
          <p:cNvSpPr txBox="1"/>
          <p:nvPr/>
        </p:nvSpPr>
        <p:spPr>
          <a:xfrm>
            <a:off x="11459033" y="5241255"/>
            <a:ext cx="3648365" cy="310791"/>
          </a:xfrm>
          <a:prstGeom prst="rect">
            <a:avLst/>
          </a:prstGeom>
        </p:spPr>
        <p:txBody>
          <a:bodyPr lIns="0" tIns="0" rIns="0" bIns="0" rtlCol="0" anchor="t">
            <a:spAutoFit/>
          </a:bodyPr>
          <a:lstStyle/>
          <a:p>
            <a:pPr algn="ctr">
              <a:lnSpc>
                <a:spcPts val="2570"/>
              </a:lnSpc>
            </a:pP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Por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cumplir</a:t>
            </a:r>
            <a:endParaRPr lang="en-US" sz="1835"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5" name="TextBox 3">
            <a:extLst>
              <a:ext uri="{FF2B5EF4-FFF2-40B4-BE49-F238E27FC236}">
                <a16:creationId xmlns:a16="http://schemas.microsoft.com/office/drawing/2014/main" id="{B0EFD88D-3C08-C466-3AE0-CA5BA8A12739}"/>
              </a:ext>
            </a:extLst>
          </p:cNvPr>
          <p:cNvSpPr txBox="1"/>
          <p:nvPr/>
        </p:nvSpPr>
        <p:spPr>
          <a:xfrm>
            <a:off x="9829800" y="2055229"/>
            <a:ext cx="6705600" cy="644215"/>
          </a:xfrm>
          <a:prstGeom prst="rect">
            <a:avLst/>
          </a:prstGeom>
        </p:spPr>
        <p:txBody>
          <a:bodyPr wrap="square" lIns="0" tIns="0" rIns="0" bIns="0" rtlCol="0" anchor="t">
            <a:spAutoFit/>
          </a:bodyPr>
          <a:lstStyle/>
          <a:p>
            <a:pPr algn="ctr">
              <a:lnSpc>
                <a:spcPts val="2570"/>
              </a:lnSpc>
            </a:pP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Vinculando</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a las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lideres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de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los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ministerios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de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niños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y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niñas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Claudia Patricia  y  de </a:t>
            </a:r>
            <a:r>
              <a:rPr lang="en-US" sz="1835" dirty="0" err="1">
                <a:solidFill>
                  <a:srgbClr val="000000"/>
                </a:solidFill>
                <a:latin typeface="Open Sans" panose="020B0606030504020204"/>
                <a:ea typeface="Open Sans" panose="020B0606030504020204"/>
                <a:cs typeface="Open Sans" panose="020B0606030504020204"/>
                <a:sym typeface="Open Sans" panose="020B0606030504020204"/>
              </a:rPr>
              <a:t>los</a:t>
            </a:r>
            <a:r>
              <a:rPr lang="en-US" sz="1835" dirty="0">
                <a:solidFill>
                  <a:srgbClr val="000000"/>
                </a:solidFill>
                <a:latin typeface="Open Sans" panose="020B0606030504020204"/>
                <a:ea typeface="Open Sans" panose="020B0606030504020204"/>
                <a:cs typeface="Open Sans" panose="020B0606030504020204"/>
                <a:sym typeface="Open Sans" panose="020B0606030504020204"/>
              </a:rPr>
              <a:t> Jovenes Yesenia Guerrero</a:t>
            </a:r>
          </a:p>
        </p:txBody>
      </p:sp>
      <p:pic>
        <p:nvPicPr>
          <p:cNvPr id="16" name="Imagen 15">
            <a:extLst>
              <a:ext uri="{FF2B5EF4-FFF2-40B4-BE49-F238E27FC236}">
                <a16:creationId xmlns:a16="http://schemas.microsoft.com/office/drawing/2014/main" id="{E55A8056-1090-3374-C440-82A267FEBE9C}"/>
              </a:ext>
            </a:extLst>
          </p:cNvPr>
          <p:cNvPicPr>
            <a:picLocks noChangeAspect="1"/>
          </p:cNvPicPr>
          <p:nvPr/>
        </p:nvPicPr>
        <p:blipFill>
          <a:blip r:embed="rId4"/>
          <a:stretch>
            <a:fillRect/>
          </a:stretch>
        </p:blipFill>
        <p:spPr>
          <a:xfrm>
            <a:off x="14478000" y="8231771"/>
            <a:ext cx="2554445" cy="174360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A7492B7-C7E9-5361-B307-0065A12EA1EF}"/>
              </a:ext>
            </a:extLst>
          </p:cNvPr>
          <p:cNvPicPr>
            <a:picLocks noChangeAspect="1"/>
          </p:cNvPicPr>
          <p:nvPr/>
        </p:nvPicPr>
        <p:blipFill>
          <a:blip r:embed="rId2"/>
          <a:srcRect l="26574" t="15625" r="28331" b="7292"/>
          <a:stretch>
            <a:fillRect/>
          </a:stretch>
        </p:blipFill>
        <p:spPr>
          <a:xfrm>
            <a:off x="609600" y="495300"/>
            <a:ext cx="17068800" cy="9791700"/>
          </a:xfrm>
          <a:prstGeom prst="rect">
            <a:avLst/>
          </a:prstGeom>
        </p:spPr>
      </p:pic>
      <p:pic>
        <p:nvPicPr>
          <p:cNvPr id="2" name="Imagen 1">
            <a:extLst>
              <a:ext uri="{FF2B5EF4-FFF2-40B4-BE49-F238E27FC236}">
                <a16:creationId xmlns:a16="http://schemas.microsoft.com/office/drawing/2014/main" id="{C0526AB8-7519-DD25-4A43-0B1CF4318102}"/>
              </a:ext>
            </a:extLst>
          </p:cNvPr>
          <p:cNvPicPr>
            <a:picLocks noChangeAspect="1"/>
          </p:cNvPicPr>
          <p:nvPr/>
        </p:nvPicPr>
        <p:blipFill>
          <a:blip r:embed="rId3"/>
          <a:stretch>
            <a:fillRect/>
          </a:stretch>
        </p:blipFill>
        <p:spPr>
          <a:xfrm>
            <a:off x="15123955" y="8343900"/>
            <a:ext cx="2554445" cy="174360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87712" y="9116050"/>
            <a:ext cx="3407784" cy="1154275"/>
          </a:xfrm>
          <a:custGeom>
            <a:avLst/>
            <a:gdLst/>
            <a:ahLst/>
            <a:cxnLst/>
            <a:rect l="l" t="t" r="r" b="b"/>
            <a:pathLst>
              <a:path w="3407784" h="1154275">
                <a:moveTo>
                  <a:pt x="0" y="0"/>
                </a:moveTo>
                <a:lnTo>
                  <a:pt x="3407783" y="0"/>
                </a:lnTo>
                <a:lnTo>
                  <a:pt x="3407783" y="1154274"/>
                </a:lnTo>
                <a:lnTo>
                  <a:pt x="0" y="11542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695325" y="741263"/>
            <a:ext cx="3154149" cy="849964"/>
          </a:xfrm>
          <a:prstGeom prst="rect">
            <a:avLst/>
          </a:prstGeom>
        </p:spPr>
        <p:txBody>
          <a:bodyPr lIns="0" tIns="0" rIns="0" bIns="0" rtlCol="0" anchor="t">
            <a:spAutoFit/>
          </a:bodyPr>
          <a:lstStyle/>
          <a:p>
            <a:pPr algn="ctr">
              <a:lnSpc>
                <a:spcPts val="3280"/>
              </a:lnSpc>
            </a:pPr>
            <a:r>
              <a:rPr lang="en-US" sz="3685">
                <a:solidFill>
                  <a:srgbClr val="3E6C8C"/>
                </a:solidFill>
                <a:latin typeface="Baloo" panose="03080902040302020200"/>
                <a:ea typeface="Baloo" panose="03080902040302020200"/>
                <a:cs typeface="Baloo" panose="03080902040302020200"/>
                <a:sym typeface="Baloo" panose="03080902040302020200"/>
              </a:rPr>
              <a:t>DESARROLLO INTEGRAL</a:t>
            </a:r>
          </a:p>
        </p:txBody>
      </p:sp>
      <p:sp>
        <p:nvSpPr>
          <p:cNvPr id="4" name="TextBox 4"/>
          <p:cNvSpPr txBox="1"/>
          <p:nvPr/>
        </p:nvSpPr>
        <p:spPr>
          <a:xfrm>
            <a:off x="5062315" y="3525088"/>
            <a:ext cx="3113015" cy="562866"/>
          </a:xfrm>
          <a:prstGeom prst="rect">
            <a:avLst/>
          </a:prstGeom>
        </p:spPr>
        <p:txBody>
          <a:bodyPr lIns="0" tIns="0" rIns="0" bIns="0" rtlCol="0" anchor="t">
            <a:spAutoFit/>
          </a:bodyPr>
          <a:lstStyle/>
          <a:p>
            <a:pPr algn="ctr">
              <a:lnSpc>
                <a:spcPts val="4675"/>
              </a:lnSpc>
            </a:pPr>
            <a:r>
              <a:rPr lang="en-US" sz="3340" dirty="0">
                <a:solidFill>
                  <a:srgbClr val="3E6C8C"/>
                </a:solidFill>
                <a:latin typeface="Baloo" panose="03080902040302020200"/>
                <a:ea typeface="Baloo" panose="03080902040302020200"/>
                <a:cs typeface="Baloo" panose="03080902040302020200"/>
                <a:sym typeface="Baloo" panose="03080902040302020200"/>
              </a:rPr>
              <a:t>FORTALECER</a:t>
            </a:r>
          </a:p>
        </p:txBody>
      </p:sp>
      <p:sp>
        <p:nvSpPr>
          <p:cNvPr id="5" name="Freeform 5"/>
          <p:cNvSpPr/>
          <p:nvPr/>
        </p:nvSpPr>
        <p:spPr>
          <a:xfrm>
            <a:off x="626970" y="1746374"/>
            <a:ext cx="2591701" cy="2975857"/>
          </a:xfrm>
          <a:custGeom>
            <a:avLst/>
            <a:gdLst/>
            <a:ahLst/>
            <a:cxnLst/>
            <a:rect l="l" t="t" r="r" b="b"/>
            <a:pathLst>
              <a:path w="2591701" h="2975857">
                <a:moveTo>
                  <a:pt x="0" y="0"/>
                </a:moveTo>
                <a:lnTo>
                  <a:pt x="2591701" y="0"/>
                </a:lnTo>
                <a:lnTo>
                  <a:pt x="2591701" y="2975857"/>
                </a:lnTo>
                <a:lnTo>
                  <a:pt x="0" y="2975857"/>
                </a:lnTo>
                <a:lnTo>
                  <a:pt x="0" y="0"/>
                </a:lnTo>
                <a:close/>
              </a:path>
            </a:pathLst>
          </a:custGeom>
          <a:blipFill>
            <a:blip r:embed="rId4"/>
            <a:stretch>
              <a:fillRect/>
            </a:stretch>
          </a:blipFill>
        </p:spPr>
      </p:sp>
      <p:sp>
        <p:nvSpPr>
          <p:cNvPr id="6" name="TextBox 6"/>
          <p:cNvSpPr txBox="1"/>
          <p:nvPr/>
        </p:nvSpPr>
        <p:spPr>
          <a:xfrm>
            <a:off x="4811530" y="1649000"/>
            <a:ext cx="3740713" cy="1203183"/>
          </a:xfrm>
          <a:prstGeom prst="rect">
            <a:avLst/>
          </a:prstGeom>
        </p:spPr>
        <p:txBody>
          <a:bodyPr lIns="0" tIns="0" rIns="0" bIns="0" rtlCol="0" anchor="t">
            <a:spAutoFit/>
          </a:bodyPr>
          <a:lstStyle/>
          <a:p>
            <a:pPr algn="ctr">
              <a:lnSpc>
                <a:spcPts val="2455"/>
              </a:lnSpc>
            </a:pPr>
            <a:r>
              <a:rPr lang="en-US" sz="1755">
                <a:solidFill>
                  <a:srgbClr val="000000"/>
                </a:solidFill>
                <a:latin typeface="Open Sans" panose="020B0606030504020204"/>
                <a:ea typeface="Open Sans" panose="020B0606030504020204"/>
                <a:cs typeface="Open Sans" panose="020B0606030504020204"/>
                <a:sym typeface="Open Sans" panose="020B0606030504020204"/>
              </a:rPr>
              <a:t>CELEBRAR LOS 75 AÑOS DE LA UNIÓN FEMENIL CON PARTICIPACIÓN ACTIVA DE JÓVENES Y NIÑAS </a:t>
            </a:r>
          </a:p>
        </p:txBody>
      </p:sp>
      <p:sp>
        <p:nvSpPr>
          <p:cNvPr id="7" name="TextBox 7"/>
          <p:cNvSpPr txBox="1"/>
          <p:nvPr/>
        </p:nvSpPr>
        <p:spPr>
          <a:xfrm>
            <a:off x="5062315" y="6927994"/>
            <a:ext cx="3122122" cy="606154"/>
          </a:xfrm>
          <a:prstGeom prst="rect">
            <a:avLst/>
          </a:prstGeom>
        </p:spPr>
        <p:txBody>
          <a:bodyPr lIns="0" tIns="0" rIns="0" bIns="0" rtlCol="0" anchor="t">
            <a:spAutoFit/>
          </a:bodyPr>
          <a:lstStyle/>
          <a:p>
            <a:pPr algn="ctr">
              <a:lnSpc>
                <a:spcPts val="4915"/>
              </a:lnSpc>
            </a:pPr>
            <a:r>
              <a:rPr lang="en-US" sz="3510" dirty="0">
                <a:solidFill>
                  <a:srgbClr val="3E6C8C"/>
                </a:solidFill>
                <a:latin typeface="Baloo" panose="03080902040302020200"/>
                <a:ea typeface="Baloo" panose="03080902040302020200"/>
                <a:cs typeface="Baloo" panose="03080902040302020200"/>
                <a:sym typeface="Baloo" panose="03080902040302020200"/>
              </a:rPr>
              <a:t>CUMPLIR</a:t>
            </a:r>
          </a:p>
        </p:txBody>
      </p:sp>
      <p:sp>
        <p:nvSpPr>
          <p:cNvPr id="8" name="TextBox 8"/>
          <p:cNvSpPr txBox="1"/>
          <p:nvPr/>
        </p:nvSpPr>
        <p:spPr>
          <a:xfrm>
            <a:off x="5062315" y="725171"/>
            <a:ext cx="3365270" cy="621269"/>
          </a:xfrm>
          <a:prstGeom prst="rect">
            <a:avLst/>
          </a:prstGeom>
        </p:spPr>
        <p:txBody>
          <a:bodyPr lIns="0" tIns="0" rIns="0" bIns="0" rtlCol="0" anchor="t">
            <a:spAutoFit/>
          </a:bodyPr>
          <a:lstStyle/>
          <a:p>
            <a:pPr algn="ctr">
              <a:lnSpc>
                <a:spcPts val="5130"/>
              </a:lnSpc>
            </a:pPr>
            <a:r>
              <a:rPr lang="en-US" sz="3665" dirty="0">
                <a:solidFill>
                  <a:srgbClr val="3E6C8C"/>
                </a:solidFill>
                <a:latin typeface="Baloo" panose="03080902040302020200"/>
                <a:ea typeface="Baloo" panose="03080902040302020200"/>
                <a:cs typeface="Baloo" panose="03080902040302020200"/>
                <a:sym typeface="Baloo" panose="03080902040302020200"/>
              </a:rPr>
              <a:t>ESTABLECER</a:t>
            </a:r>
          </a:p>
        </p:txBody>
      </p:sp>
      <p:sp>
        <p:nvSpPr>
          <p:cNvPr id="9" name="TextBox 9"/>
          <p:cNvSpPr txBox="1"/>
          <p:nvPr/>
        </p:nvSpPr>
        <p:spPr>
          <a:xfrm>
            <a:off x="4366410" y="4236912"/>
            <a:ext cx="4504826" cy="2183836"/>
          </a:xfrm>
          <a:prstGeom prst="rect">
            <a:avLst/>
          </a:prstGeom>
        </p:spPr>
        <p:txBody>
          <a:bodyPr lIns="0" tIns="0" rIns="0" bIns="0" rtlCol="0" anchor="t">
            <a:spAutoFit/>
          </a:bodyPr>
          <a:lstStyle/>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REALIZAR CONGRESOS, CAMPAMENTOS U OTRAS ACTIVIDADES A NIVEL REGIONAL Y/ O LOCAL </a:t>
            </a:r>
          </a:p>
          <a:p>
            <a:pPr algn="ctr">
              <a:lnSpc>
                <a:spcPts val="2480"/>
              </a:lnSpc>
            </a:pPr>
            <a:r>
              <a:rPr lang="en-US" sz="1770" dirty="0">
                <a:solidFill>
                  <a:srgbClr val="000000"/>
                </a:solidFill>
                <a:latin typeface="Open Sans" panose="020B0606030504020204"/>
                <a:ea typeface="Open Sans" panose="020B0606030504020204"/>
                <a:cs typeface="Open Sans" panose="020B0606030504020204"/>
                <a:sym typeface="Open Sans" panose="020B0606030504020204"/>
              </a:rPr>
              <a:t>- VISITAR Y CAPACITAR A LAS MUJERES EN LAS IGLESIAS PARA PROMOVER LA UNIÓN FEMENIL Y LA DBC </a:t>
            </a:r>
          </a:p>
          <a:p>
            <a:pPr algn="ctr">
              <a:lnSpc>
                <a:spcPts val="2480"/>
              </a:lnSpc>
            </a:pPr>
            <a:endParaRPr lang="en-US" sz="1770" dirty="0">
              <a:solidFill>
                <a:srgbClr val="000000"/>
              </a:solidFill>
              <a:latin typeface="Open Sans" panose="020B0606030504020204"/>
              <a:ea typeface="Open Sans" panose="020B0606030504020204"/>
              <a:cs typeface="Open Sans" panose="020B0606030504020204"/>
              <a:sym typeface="Open Sans" panose="020B0606030504020204"/>
            </a:endParaRPr>
          </a:p>
        </p:txBody>
      </p:sp>
      <p:sp>
        <p:nvSpPr>
          <p:cNvPr id="10" name="TextBox 10"/>
          <p:cNvSpPr txBox="1"/>
          <p:nvPr/>
        </p:nvSpPr>
        <p:spPr>
          <a:xfrm>
            <a:off x="5062315" y="7543895"/>
            <a:ext cx="3239143" cy="684240"/>
          </a:xfrm>
          <a:prstGeom prst="rect">
            <a:avLst/>
          </a:prstGeom>
        </p:spPr>
        <p:txBody>
          <a:bodyPr lIns="0" tIns="0" rIns="0" bIns="0" rtlCol="0" anchor="t">
            <a:spAutoFit/>
          </a:bodyPr>
          <a:lstStyle/>
          <a:p>
            <a:pPr algn="ctr">
              <a:lnSpc>
                <a:spcPts val="2710"/>
              </a:lnSpc>
            </a:pPr>
            <a:r>
              <a:rPr lang="en-US" sz="1935">
                <a:solidFill>
                  <a:srgbClr val="000000"/>
                </a:solidFill>
                <a:latin typeface="Open Sans" panose="020B0606030504020204"/>
                <a:ea typeface="Open Sans" panose="020B0606030504020204"/>
                <a:cs typeface="Open Sans" panose="020B0606030504020204"/>
                <a:sym typeface="Open Sans" panose="020B0606030504020204"/>
              </a:rPr>
              <a:t>ENCUENTRO NACIONAL DE MUJERES BAUTISTAS</a:t>
            </a:r>
          </a:p>
        </p:txBody>
      </p:sp>
      <p:sp>
        <p:nvSpPr>
          <p:cNvPr id="11" name="TextBox 11"/>
          <p:cNvSpPr txBox="1"/>
          <p:nvPr/>
        </p:nvSpPr>
        <p:spPr>
          <a:xfrm>
            <a:off x="626970" y="4986826"/>
            <a:ext cx="2829398" cy="645908"/>
          </a:xfrm>
          <a:prstGeom prst="rect">
            <a:avLst/>
          </a:prstGeom>
        </p:spPr>
        <p:txBody>
          <a:bodyPr lIns="0" tIns="0" rIns="0" bIns="0" rtlCol="0" anchor="t">
            <a:spAutoFit/>
          </a:bodyPr>
          <a:lstStyle/>
          <a:p>
            <a:pPr algn="ctr">
              <a:lnSpc>
                <a:spcPts val="5350"/>
              </a:lnSpc>
            </a:pPr>
            <a:r>
              <a:rPr lang="en-US" sz="3820">
                <a:solidFill>
                  <a:srgbClr val="3E6C8C"/>
                </a:solidFill>
                <a:latin typeface="Baloo" panose="03080902040302020200"/>
                <a:ea typeface="Baloo" panose="03080902040302020200"/>
                <a:cs typeface="Baloo" panose="03080902040302020200"/>
                <a:sym typeface="Baloo" panose="03080902040302020200"/>
              </a:rPr>
              <a:t>META</a:t>
            </a:r>
          </a:p>
        </p:txBody>
      </p:sp>
      <p:sp>
        <p:nvSpPr>
          <p:cNvPr id="12" name="TextBox 12"/>
          <p:cNvSpPr txBox="1"/>
          <p:nvPr/>
        </p:nvSpPr>
        <p:spPr>
          <a:xfrm>
            <a:off x="475397" y="6173932"/>
            <a:ext cx="3374077" cy="3084368"/>
          </a:xfrm>
          <a:prstGeom prst="rect">
            <a:avLst/>
          </a:prstGeom>
        </p:spPr>
        <p:txBody>
          <a:bodyPr lIns="0" tIns="0" rIns="0" bIns="0" rtlCol="0" anchor="t">
            <a:spAutoFit/>
          </a:bodyPr>
          <a:lstStyle/>
          <a:p>
            <a:pPr algn="ctr">
              <a:lnSpc>
                <a:spcPts val="2720"/>
              </a:lnSpc>
            </a:pPr>
            <a:r>
              <a:rPr lang="en-US" sz="1945">
                <a:solidFill>
                  <a:srgbClr val="000000"/>
                </a:solidFill>
                <a:latin typeface="Open Sans" panose="020B0606030504020204"/>
                <a:ea typeface="Open Sans" panose="020B0606030504020204"/>
                <a:cs typeface="Open Sans" panose="020B0606030504020204"/>
                <a:sym typeface="Open Sans" panose="020B0606030504020204"/>
              </a:rPr>
              <a:t>FORTALECER LA VIDA ESPIRITUAL Y EMOCIONAL DE LAS MUJERES BAUTISTA DE NUESTRAS IGLESIAS EN COLOMBIA A TRAVÉS DE PROGRAMAS, CONGRESOS, SEMINARIOS QUE SE ORGANICEN A NIVEL NACIONAL Y/O REGIONAL</a:t>
            </a:r>
          </a:p>
        </p:txBody>
      </p:sp>
      <p:sp>
        <p:nvSpPr>
          <p:cNvPr id="13" name="TextBox 13"/>
          <p:cNvSpPr txBox="1"/>
          <p:nvPr/>
        </p:nvSpPr>
        <p:spPr>
          <a:xfrm>
            <a:off x="10661693" y="650901"/>
            <a:ext cx="5725477" cy="671257"/>
          </a:xfrm>
          <a:prstGeom prst="rect">
            <a:avLst/>
          </a:prstGeom>
        </p:spPr>
        <p:txBody>
          <a:bodyPr lIns="0" tIns="0" rIns="0" bIns="0" rtlCol="0" anchor="t">
            <a:spAutoFit/>
          </a:bodyPr>
          <a:lstStyle/>
          <a:p>
            <a:pPr algn="ctr">
              <a:lnSpc>
                <a:spcPts val="5525"/>
              </a:lnSpc>
            </a:pPr>
            <a:r>
              <a:rPr lang="en-US" sz="3945" dirty="0">
                <a:solidFill>
                  <a:srgbClr val="3E6C8C"/>
                </a:solidFill>
                <a:latin typeface="Baloo" panose="03080902040302020200"/>
                <a:ea typeface="Baloo" panose="03080902040302020200"/>
                <a:cs typeface="Baloo" panose="03080902040302020200"/>
                <a:sym typeface="Baloo" panose="03080902040302020200"/>
              </a:rPr>
              <a:t>RESULTADOS</a:t>
            </a:r>
          </a:p>
        </p:txBody>
      </p:sp>
      <p:pic>
        <p:nvPicPr>
          <p:cNvPr id="14" name="Imagen 13">
            <a:extLst>
              <a:ext uri="{FF2B5EF4-FFF2-40B4-BE49-F238E27FC236}">
                <a16:creationId xmlns:a16="http://schemas.microsoft.com/office/drawing/2014/main" id="{B2E98C02-0433-AB4F-54B7-3996F5754B7C}"/>
              </a:ext>
            </a:extLst>
          </p:cNvPr>
          <p:cNvPicPr>
            <a:picLocks noChangeAspect="1"/>
          </p:cNvPicPr>
          <p:nvPr/>
        </p:nvPicPr>
        <p:blipFill>
          <a:blip r:embed="rId5"/>
          <a:stretch>
            <a:fillRect/>
          </a:stretch>
        </p:blipFill>
        <p:spPr>
          <a:xfrm>
            <a:off x="14630400" y="8244246"/>
            <a:ext cx="2554445" cy="1743607"/>
          </a:xfrm>
          <a:prstGeom prst="rect">
            <a:avLst/>
          </a:prstGeom>
        </p:spPr>
      </p:pic>
      <p:sp>
        <p:nvSpPr>
          <p:cNvPr id="17" name="CuadroTexto 16">
            <a:extLst>
              <a:ext uri="{FF2B5EF4-FFF2-40B4-BE49-F238E27FC236}">
                <a16:creationId xmlns:a16="http://schemas.microsoft.com/office/drawing/2014/main" id="{A5E871EB-82AD-DC6E-E7D5-A54606B51200}"/>
              </a:ext>
            </a:extLst>
          </p:cNvPr>
          <p:cNvSpPr txBox="1"/>
          <p:nvPr/>
        </p:nvSpPr>
        <p:spPr>
          <a:xfrm>
            <a:off x="9372600" y="1746374"/>
            <a:ext cx="9144000" cy="646331"/>
          </a:xfrm>
          <a:prstGeom prst="rect">
            <a:avLst/>
          </a:prstGeom>
          <a:noFill/>
        </p:spPr>
        <p:txBody>
          <a:bodyPr wrap="square">
            <a:spAutoFit/>
          </a:bodyPr>
          <a:lstStyle/>
          <a:p>
            <a:r>
              <a:rPr lang="en-US" dirty="0">
                <a:solidFill>
                  <a:srgbClr val="000000"/>
                </a:solidFill>
                <a:latin typeface="Open Sans" panose="020B0606030504020204"/>
                <a:ea typeface="Open Sans" panose="020B0606030504020204"/>
                <a:cs typeface="Open Sans" panose="020B0606030504020204"/>
                <a:sym typeface="Open Sans" panose="020B0606030504020204"/>
              </a:rPr>
              <a:t>SE </a:t>
            </a:r>
            <a:r>
              <a:rPr lang="en-US" sz="1800" dirty="0">
                <a:solidFill>
                  <a:srgbClr val="000000"/>
                </a:solidFill>
                <a:latin typeface="Open Sans" panose="020B0606030504020204"/>
                <a:ea typeface="Open Sans" panose="020B0606030504020204"/>
                <a:cs typeface="Open Sans" panose="020B0606030504020204"/>
                <a:sym typeface="Open Sans" panose="020B0606030504020204"/>
              </a:rPr>
              <a:t>REALIZO SATISFACTORIAMENTE LA ACTIVIDAD DE LOS 75 DE LA UNION FEMENIL</a:t>
            </a:r>
            <a:endParaRPr lang="es-CO" dirty="0"/>
          </a:p>
        </p:txBody>
      </p:sp>
      <p:sp>
        <p:nvSpPr>
          <p:cNvPr id="18" name="CuadroTexto 17">
            <a:extLst>
              <a:ext uri="{FF2B5EF4-FFF2-40B4-BE49-F238E27FC236}">
                <a16:creationId xmlns:a16="http://schemas.microsoft.com/office/drawing/2014/main" id="{6046101B-CD05-B829-C2C1-9ECE3ED6F5E4}"/>
              </a:ext>
            </a:extLst>
          </p:cNvPr>
          <p:cNvSpPr txBox="1"/>
          <p:nvPr/>
        </p:nvSpPr>
        <p:spPr>
          <a:xfrm>
            <a:off x="8952431" y="4559408"/>
            <a:ext cx="9144000" cy="646331"/>
          </a:xfrm>
          <a:prstGeom prst="rect">
            <a:avLst/>
          </a:prstGeom>
          <a:noFill/>
        </p:spPr>
        <p:txBody>
          <a:bodyPr wrap="square">
            <a:spAutoFit/>
          </a:bodyPr>
          <a:lstStyle/>
          <a:p>
            <a:r>
              <a:rPr lang="en-US" dirty="0">
                <a:solidFill>
                  <a:srgbClr val="000000"/>
                </a:solidFill>
                <a:latin typeface="Open Sans" panose="020B0606030504020204"/>
                <a:ea typeface="Open Sans" panose="020B0606030504020204"/>
                <a:cs typeface="Open Sans" panose="020B0606030504020204"/>
                <a:sym typeface="Open Sans" panose="020B0606030504020204"/>
              </a:rPr>
              <a:t>PARA MAYOR FATISFACCIÓN HEMOS REALIZADO TODAS LAS ACTIVIDADES ASIGNADAS, CON EL FALTANTE DEL CAMPAMENTO REGIONAL URABÁ # 11</a:t>
            </a:r>
            <a:endParaRPr lang="es-CO" dirty="0"/>
          </a:p>
        </p:txBody>
      </p:sp>
      <p:sp>
        <p:nvSpPr>
          <p:cNvPr id="21" name="CuadroTexto 20">
            <a:extLst>
              <a:ext uri="{FF2B5EF4-FFF2-40B4-BE49-F238E27FC236}">
                <a16:creationId xmlns:a16="http://schemas.microsoft.com/office/drawing/2014/main" id="{B00365F7-8630-1270-8A36-2568DA7D7C3D}"/>
              </a:ext>
            </a:extLst>
          </p:cNvPr>
          <p:cNvSpPr txBox="1"/>
          <p:nvPr/>
        </p:nvSpPr>
        <p:spPr>
          <a:xfrm>
            <a:off x="11454832" y="7046405"/>
            <a:ext cx="2761397" cy="369332"/>
          </a:xfrm>
          <a:prstGeom prst="rect">
            <a:avLst/>
          </a:prstGeom>
          <a:noFill/>
        </p:spPr>
        <p:txBody>
          <a:bodyPr wrap="square">
            <a:spAutoFit/>
          </a:bodyPr>
          <a:lstStyle/>
          <a:p>
            <a:r>
              <a:rPr lang="en-US" dirty="0">
                <a:solidFill>
                  <a:srgbClr val="000000"/>
                </a:solidFill>
                <a:latin typeface="Open Sans" panose="020B0606030504020204"/>
                <a:ea typeface="Open Sans" panose="020B0606030504020204"/>
                <a:cs typeface="Open Sans" panose="020B0606030504020204"/>
                <a:sym typeface="Open Sans" panose="020B0606030504020204"/>
              </a:rPr>
              <a:t>POR CUMPLIR</a:t>
            </a:r>
            <a:endParaRPr lang="es-CO"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283E230-BCE9-0C27-0B3B-3515F6B7FE22}"/>
              </a:ext>
            </a:extLst>
          </p:cNvPr>
          <p:cNvPicPr>
            <a:picLocks noChangeAspect="1"/>
          </p:cNvPicPr>
          <p:nvPr/>
        </p:nvPicPr>
        <p:blipFill>
          <a:blip r:embed="rId2"/>
          <a:stretch>
            <a:fillRect/>
          </a:stretch>
        </p:blipFill>
        <p:spPr>
          <a:xfrm>
            <a:off x="10101692" y="357076"/>
            <a:ext cx="5867399" cy="4406635"/>
          </a:xfrm>
          <a:prstGeom prst="rect">
            <a:avLst/>
          </a:prstGeom>
        </p:spPr>
      </p:pic>
      <p:pic>
        <p:nvPicPr>
          <p:cNvPr id="5" name="Imagen 4">
            <a:extLst>
              <a:ext uri="{FF2B5EF4-FFF2-40B4-BE49-F238E27FC236}">
                <a16:creationId xmlns:a16="http://schemas.microsoft.com/office/drawing/2014/main" id="{378E7F9C-C977-0314-CBD9-9FFA63D5F0E3}"/>
              </a:ext>
            </a:extLst>
          </p:cNvPr>
          <p:cNvPicPr>
            <a:picLocks noChangeAspect="1"/>
          </p:cNvPicPr>
          <p:nvPr/>
        </p:nvPicPr>
        <p:blipFill>
          <a:blip r:embed="rId3"/>
          <a:stretch>
            <a:fillRect/>
          </a:stretch>
        </p:blipFill>
        <p:spPr>
          <a:xfrm>
            <a:off x="2318909" y="5143500"/>
            <a:ext cx="5832023" cy="4255482"/>
          </a:xfrm>
          <a:prstGeom prst="rect">
            <a:avLst/>
          </a:prstGeom>
        </p:spPr>
      </p:pic>
      <p:pic>
        <p:nvPicPr>
          <p:cNvPr id="6" name="Imagen 5">
            <a:extLst>
              <a:ext uri="{FF2B5EF4-FFF2-40B4-BE49-F238E27FC236}">
                <a16:creationId xmlns:a16="http://schemas.microsoft.com/office/drawing/2014/main" id="{6913DA90-EF8E-3AE8-DB51-1F545E92C38C}"/>
              </a:ext>
            </a:extLst>
          </p:cNvPr>
          <p:cNvPicPr>
            <a:picLocks noChangeAspect="1"/>
          </p:cNvPicPr>
          <p:nvPr/>
        </p:nvPicPr>
        <p:blipFill>
          <a:blip r:embed="rId4"/>
          <a:stretch>
            <a:fillRect/>
          </a:stretch>
        </p:blipFill>
        <p:spPr>
          <a:xfrm>
            <a:off x="10204059" y="5099725"/>
            <a:ext cx="5832023" cy="4262929"/>
          </a:xfrm>
          <a:prstGeom prst="rect">
            <a:avLst/>
          </a:prstGeom>
        </p:spPr>
      </p:pic>
      <p:pic>
        <p:nvPicPr>
          <p:cNvPr id="7" name="Imagen 6">
            <a:extLst>
              <a:ext uri="{FF2B5EF4-FFF2-40B4-BE49-F238E27FC236}">
                <a16:creationId xmlns:a16="http://schemas.microsoft.com/office/drawing/2014/main" id="{C9928158-D84E-5445-B6C2-878ACB83BCAA}"/>
              </a:ext>
            </a:extLst>
          </p:cNvPr>
          <p:cNvPicPr>
            <a:picLocks noChangeAspect="1"/>
          </p:cNvPicPr>
          <p:nvPr/>
        </p:nvPicPr>
        <p:blipFill>
          <a:blip r:embed="rId5"/>
          <a:stretch>
            <a:fillRect/>
          </a:stretch>
        </p:blipFill>
        <p:spPr>
          <a:xfrm>
            <a:off x="2318908" y="357076"/>
            <a:ext cx="5832023" cy="44216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295</TotalTime>
  <Words>830</Words>
  <Application>Microsoft Office PowerPoint</Application>
  <PresentationFormat>Personalizado</PresentationFormat>
  <Paragraphs>86</Paragraphs>
  <Slides>12</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12</vt:i4>
      </vt:variant>
    </vt:vector>
  </HeadingPairs>
  <TitlesOfParts>
    <vt:vector size="21" baseType="lpstr">
      <vt:lpstr>Anton</vt:lpstr>
      <vt:lpstr>Calibri</vt:lpstr>
      <vt:lpstr>Architects Daughter</vt:lpstr>
      <vt:lpstr>Aptos</vt:lpstr>
      <vt:lpstr>Baloo</vt:lpstr>
      <vt:lpstr>Open Sans</vt:lpstr>
      <vt:lpstr>Open Sans Bold</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Copia de Copia de Copia de Copia de Para avanzar en unidad Hebreos 12:1-2 (Presentación)</dc:title>
  <dc:creator>MARELVIS JULIO ACOSTA</dc:creator>
  <cp:lastModifiedBy>Admin</cp:lastModifiedBy>
  <cp:revision>8</cp:revision>
  <dcterms:created xsi:type="dcterms:W3CDTF">2006-08-16T00:00:00Z</dcterms:created>
  <dcterms:modified xsi:type="dcterms:W3CDTF">2025-10-17T04:43:29Z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C925367657EB47AF9EAF98A9BD195AE9_12</vt:lpwstr>
  </property>
  <property fmtid="{D5CDD505-2E9C-101B-9397-08002B2CF9AE}" pid="3" name="KSOProductBuildVer">
    <vt:lpwstr>3082-12.2.0.22549</vt:lpwstr>
  </property>
</Properties>
</file>