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7" r:id="rId12"/>
    <p:sldId id="269" r:id="rId13"/>
    <p:sldId id="265" r:id="rId14"/>
    <p:sldId id="266" r:id="rId15"/>
  </p:sldIdLst>
  <p:sldSz cx="18288000" cy="10287000"/>
  <p:notesSz cx="6858000" cy="9144000"/>
  <p:embeddedFontLst>
    <p:embeddedFont>
      <p:font typeface="Anton" pitchFamily="2" charset="0"/>
      <p:regular r:id="rId16"/>
    </p:embeddedFont>
    <p:embeddedFont>
      <p:font typeface="Architects Daughter" panose="020B0604020202020204" charset="0"/>
      <p:regular r:id="rId17"/>
    </p:embeddedFont>
    <p:embeddedFont>
      <p:font typeface="Baloo" panose="020B0604020202020204" charset="0"/>
      <p:regular r:id="rId18"/>
    </p:embeddedFont>
    <p:embeddedFont>
      <p:font typeface="Gill Sans MT" panose="020B0502020104020203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Bold" panose="020B0806030504020204" charset="0"/>
      <p:bold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4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Monterroza" userId="be52ebe418816bcf" providerId="LiveId" clId="{5CCEB88B-FE3A-4F25-95A2-538822B890D7}"/>
    <pc:docChg chg="modSld sldOrd">
      <pc:chgData name="Daniela Monterroza" userId="be52ebe418816bcf" providerId="LiveId" clId="{5CCEB88B-FE3A-4F25-95A2-538822B890D7}" dt="2025-10-23T03:20:14.043" v="19" actId="14100"/>
      <pc:docMkLst>
        <pc:docMk/>
      </pc:docMkLst>
      <pc:sldChg chg="modSp mod">
        <pc:chgData name="Daniela Monterroza" userId="be52ebe418816bcf" providerId="LiveId" clId="{5CCEB88B-FE3A-4F25-95A2-538822B890D7}" dt="2025-10-23T03:10:59.780" v="3" actId="20577"/>
        <pc:sldMkLst>
          <pc:docMk/>
          <pc:sldMk cId="0" sldId="256"/>
        </pc:sldMkLst>
        <pc:spChg chg="mod">
          <ac:chgData name="Daniela Monterroza" userId="be52ebe418816bcf" providerId="LiveId" clId="{5CCEB88B-FE3A-4F25-95A2-538822B890D7}" dt="2025-10-23T03:10:59.780" v="3" actId="20577"/>
          <ac:spMkLst>
            <pc:docMk/>
            <pc:sldMk cId="0" sldId="256"/>
            <ac:spMk id="13" creationId="{00000000-0000-0000-0000-000000000000}"/>
          </ac:spMkLst>
        </pc:spChg>
      </pc:sldChg>
      <pc:sldChg chg="modSp mod">
        <pc:chgData name="Daniela Monterroza" userId="be52ebe418816bcf" providerId="LiveId" clId="{5CCEB88B-FE3A-4F25-95A2-538822B890D7}" dt="2025-10-23T03:19:56.843" v="15" actId="20577"/>
        <pc:sldMkLst>
          <pc:docMk/>
          <pc:sldMk cId="0" sldId="263"/>
        </pc:sldMkLst>
        <pc:spChg chg="mod">
          <ac:chgData name="Daniela Monterroza" userId="be52ebe418816bcf" providerId="LiveId" clId="{5CCEB88B-FE3A-4F25-95A2-538822B890D7}" dt="2025-10-23T03:19:56.843" v="15" actId="20577"/>
          <ac:spMkLst>
            <pc:docMk/>
            <pc:sldMk cId="0" sldId="263"/>
            <ac:spMk id="15" creationId="{FFF00B26-AD57-9FCB-57AA-B81393DBB20F}"/>
          </ac:spMkLst>
        </pc:spChg>
      </pc:sldChg>
      <pc:sldChg chg="addSp modSp mod ord">
        <pc:chgData name="Daniela Monterroza" userId="be52ebe418816bcf" providerId="LiveId" clId="{5CCEB88B-FE3A-4F25-95A2-538822B890D7}" dt="2025-10-23T03:20:14.043" v="19" actId="14100"/>
        <pc:sldMkLst>
          <pc:docMk/>
          <pc:sldMk cId="0" sldId="267"/>
        </pc:sldMkLst>
        <pc:picChg chg="add mod">
          <ac:chgData name="Daniela Monterroza" userId="be52ebe418816bcf" providerId="LiveId" clId="{5CCEB88B-FE3A-4F25-95A2-538822B890D7}" dt="2025-10-23T03:20:14.043" v="19" actId="14100"/>
          <ac:picMkLst>
            <pc:docMk/>
            <pc:sldMk cId="0" sldId="267"/>
            <ac:picMk id="3" creationId="{9F2C4255-EBFC-D3BE-5968-89495C91C3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11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03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93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17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05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33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46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6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9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26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25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49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200" y="266700"/>
            <a:ext cx="6999514" cy="9144000"/>
            <a:chOff x="0" y="0"/>
            <a:chExt cx="8621486" cy="10972800"/>
          </a:xfrm>
        </p:grpSpPr>
        <p:sp>
          <p:nvSpPr>
            <p:cNvPr id="3" name="Freeform 3"/>
            <p:cNvSpPr/>
            <p:nvPr/>
          </p:nvSpPr>
          <p:spPr>
            <a:xfrm rot="-10800000">
              <a:off x="0" y="0"/>
              <a:ext cx="8621486" cy="10972800"/>
            </a:xfrm>
            <a:custGeom>
              <a:avLst/>
              <a:gdLst/>
              <a:ahLst/>
              <a:cxnLst/>
              <a:rect l="l" t="t" r="r" b="b"/>
              <a:pathLst>
                <a:path w="8621486" h="10972800">
                  <a:moveTo>
                    <a:pt x="0" y="0"/>
                  </a:moveTo>
                  <a:lnTo>
                    <a:pt x="8621486" y="0"/>
                  </a:lnTo>
                  <a:lnTo>
                    <a:pt x="8621486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23" r="-64073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42804" y="8449545"/>
              <a:ext cx="1263845" cy="2523255"/>
            </a:xfrm>
            <a:custGeom>
              <a:avLst/>
              <a:gdLst/>
              <a:ahLst/>
              <a:cxnLst/>
              <a:rect l="l" t="t" r="r" b="b"/>
              <a:pathLst>
                <a:path w="1263845" h="2523255">
                  <a:moveTo>
                    <a:pt x="0" y="0"/>
                  </a:moveTo>
                  <a:lnTo>
                    <a:pt x="1263845" y="0"/>
                  </a:lnTo>
                  <a:lnTo>
                    <a:pt x="1263845" y="2523255"/>
                  </a:lnTo>
                  <a:lnTo>
                    <a:pt x="0" y="252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41" r="-2441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4332897" y="8950137"/>
              <a:ext cx="3720891" cy="1858585"/>
            </a:xfrm>
            <a:custGeom>
              <a:avLst/>
              <a:gdLst/>
              <a:ahLst/>
              <a:cxnLst/>
              <a:rect l="l" t="t" r="r" b="b"/>
              <a:pathLst>
                <a:path w="3720891" h="1858585">
                  <a:moveTo>
                    <a:pt x="0" y="0"/>
                  </a:moveTo>
                  <a:lnTo>
                    <a:pt x="3720891" y="0"/>
                  </a:lnTo>
                  <a:lnTo>
                    <a:pt x="3720891" y="1858585"/>
                  </a:lnTo>
                  <a:lnTo>
                    <a:pt x="0" y="185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555" b="-5555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9173" y="4764641"/>
              <a:ext cx="8612313" cy="4349574"/>
            </a:xfrm>
            <a:custGeom>
              <a:avLst/>
              <a:gdLst/>
              <a:ahLst/>
              <a:cxnLst/>
              <a:rect l="l" t="t" r="r" b="b"/>
              <a:pathLst>
                <a:path w="8612313" h="4349574">
                  <a:moveTo>
                    <a:pt x="0" y="0"/>
                  </a:moveTo>
                  <a:lnTo>
                    <a:pt x="8612313" y="0"/>
                  </a:lnTo>
                  <a:lnTo>
                    <a:pt x="8612313" y="4349574"/>
                  </a:lnTo>
                  <a:lnTo>
                    <a:pt x="0" y="4349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84" b="-1102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2261936" y="1639248"/>
              <a:ext cx="3705107" cy="2275268"/>
            </a:xfrm>
            <a:custGeom>
              <a:avLst/>
              <a:gdLst/>
              <a:ahLst/>
              <a:cxnLst/>
              <a:rect l="l" t="t" r="r" b="b"/>
              <a:pathLst>
                <a:path w="3705107" h="2275268">
                  <a:moveTo>
                    <a:pt x="0" y="0"/>
                  </a:moveTo>
                  <a:lnTo>
                    <a:pt x="3705106" y="0"/>
                  </a:lnTo>
                  <a:lnTo>
                    <a:pt x="3705106" y="2275268"/>
                  </a:lnTo>
                  <a:lnTo>
                    <a:pt x="0" y="2275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5555" b="-110647"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44308" y="7572593"/>
              <a:ext cx="8577177" cy="876952"/>
              <a:chOff x="0" y="0"/>
              <a:chExt cx="2117822" cy="2165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17822" cy="216531"/>
              </a:xfrm>
              <a:custGeom>
                <a:avLst/>
                <a:gdLst/>
                <a:ahLst/>
                <a:cxnLst/>
                <a:rect l="l" t="t" r="r" b="b"/>
                <a:pathLst>
                  <a:path w="2117822" h="216531">
                    <a:moveTo>
                      <a:pt x="0" y="0"/>
                    </a:moveTo>
                    <a:lnTo>
                      <a:pt x="2117822" y="0"/>
                    </a:lnTo>
                    <a:lnTo>
                      <a:pt x="2117822" y="216531"/>
                    </a:lnTo>
                    <a:lnTo>
                      <a:pt x="0" y="216531"/>
                    </a:lnTo>
                    <a:close/>
                  </a:path>
                </a:pathLst>
              </a:custGeom>
              <a:solidFill>
                <a:srgbClr val="E9CFE9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2117822" cy="254631"/>
              </a:xfrm>
              <a:prstGeom prst="rect">
                <a:avLst/>
              </a:prstGeom>
            </p:spPr>
            <p:txBody>
              <a:bodyPr lIns="55299" tIns="55299" rIns="55299" bIns="55299" rtlCol="0" anchor="ctr"/>
              <a:lstStyle/>
              <a:p>
                <a:pPr algn="ctr">
                  <a:lnSpc>
                    <a:spcPts val="201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850315"/>
              <a:ext cx="8621486" cy="784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65"/>
                </a:lnSpc>
              </a:pPr>
              <a:r>
                <a:rPr lang="en-US" sz="4830">
                  <a:solidFill>
                    <a:srgbClr val="FFFFFF"/>
                  </a:solidFill>
                  <a:latin typeface="Anton" panose="00000500000000000000"/>
                  <a:ea typeface="Anton" panose="00000500000000000000"/>
                  <a:cs typeface="Anton" panose="00000500000000000000"/>
                  <a:sym typeface="Anton" panose="00000500000000000000"/>
                </a:rPr>
                <a:t>Enfocadas en Cristo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611556"/>
              <a:ext cx="8532869" cy="1570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55"/>
                </a:lnSpc>
              </a:pPr>
              <a:r>
                <a:rPr lang="en-US" sz="2780" spc="138">
                  <a:solidFill>
                    <a:srgbClr val="FFFFFF"/>
                  </a:solidFill>
                  <a:latin typeface="Anton" panose="00000500000000000000"/>
                  <a:ea typeface="Anton" panose="00000500000000000000"/>
                  <a:cs typeface="Anton" panose="00000500000000000000"/>
                  <a:sym typeface="Anton" panose="00000500000000000000"/>
                </a:rPr>
                <a:t>Para avanzar en unidad</a:t>
              </a:r>
            </a:p>
            <a:p>
              <a:pPr algn="ctr">
                <a:lnSpc>
                  <a:spcPts val="5055"/>
                </a:lnSpc>
              </a:pPr>
              <a:r>
                <a:rPr lang="en-US" sz="2780" spc="138">
                  <a:solidFill>
                    <a:srgbClr val="FFFFFF"/>
                  </a:solidFill>
                  <a:latin typeface="Anton" panose="00000500000000000000"/>
                  <a:ea typeface="Anton" panose="00000500000000000000"/>
                  <a:cs typeface="Anton" panose="00000500000000000000"/>
                  <a:sym typeface="Anton" panose="00000500000000000000"/>
                </a:rPr>
                <a:t>Hebreos 12:1-2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595503" y="1257300"/>
            <a:ext cx="9230469" cy="8363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 lang="en-US" sz="5200" b="1" dirty="0">
              <a:solidFill>
                <a:srgbClr val="00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7280"/>
              </a:lnSpc>
            </a:pPr>
            <a:r>
              <a:rPr lang="en-US" sz="52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 Bold" panose="020B0806030504020204"/>
                <a:cs typeface="Times New Roman" panose="02020603050405020304" pitchFamily="18" charset="0"/>
                <a:sym typeface="Open Sans Bold" panose="020B0806030504020204"/>
              </a:rPr>
              <a:t>INFORME PLANEACIÓN 2025</a:t>
            </a:r>
          </a:p>
          <a:p>
            <a:pPr algn="ctr">
              <a:lnSpc>
                <a:spcPts val="7280"/>
              </a:lnSpc>
            </a:pPr>
            <a:endParaRPr lang="en-US" sz="5200" b="1" dirty="0">
              <a:solidFill>
                <a:srgbClr val="000000"/>
              </a:solidFill>
              <a:latin typeface="Times New Roman" panose="02020603050405020304" pitchFamily="18" charset="0"/>
              <a:ea typeface="Open Sans Bold" panose="020B0806030504020204"/>
              <a:cs typeface="Times New Roman" panose="02020603050405020304" pitchFamily="18" charset="0"/>
              <a:sym typeface="Open Sans Bold" panose="020B0806030504020204"/>
            </a:endParaRPr>
          </a:p>
          <a:p>
            <a:pPr algn="ctr">
              <a:lnSpc>
                <a:spcPts val="7280"/>
              </a:lnSpc>
            </a:pPr>
            <a:r>
              <a:rPr lang="en-US" sz="52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 Bold" panose="020B0806030504020204"/>
                <a:cs typeface="Times New Roman" panose="02020603050405020304" pitchFamily="18" charset="0"/>
                <a:sym typeface="Open Sans Bold" panose="020B0806030504020204"/>
              </a:rPr>
              <a:t>REGIONAL</a:t>
            </a:r>
          </a:p>
          <a:p>
            <a:pPr algn="ctr">
              <a:lnSpc>
                <a:spcPts val="7280"/>
              </a:lnSpc>
            </a:pPr>
            <a:r>
              <a:rPr lang="en-US" sz="52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 Bold" panose="020B0806030504020204"/>
                <a:cs typeface="Times New Roman" panose="02020603050405020304" pitchFamily="18" charset="0"/>
                <a:sym typeface="Open Sans Bold" panose="020B0806030504020204"/>
              </a:rPr>
              <a:t>CÓRDOBA</a:t>
            </a:r>
          </a:p>
          <a:p>
            <a:pPr algn="ctr">
              <a:lnSpc>
                <a:spcPts val="728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 Bold" panose="020B0806030504020204"/>
                <a:cs typeface="Times New Roman" panose="02020603050405020304" pitchFamily="18" charset="0"/>
                <a:sym typeface="Open Sans Bold" panose="020B0806030504020204"/>
              </a:rPr>
              <a:t>LÍDER: OLGA PIEDRAHITA </a:t>
            </a:r>
          </a:p>
          <a:p>
            <a:pPr algn="ctr">
              <a:lnSpc>
                <a:spcPts val="7280"/>
              </a:lnSpc>
            </a:pPr>
            <a:endParaRPr lang="en-US" sz="5200" b="1" dirty="0">
              <a:solidFill>
                <a:srgbClr val="00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  <a:p>
            <a:pPr algn="ctr">
              <a:lnSpc>
                <a:spcPts val="7280"/>
              </a:lnSpc>
            </a:pPr>
            <a:endParaRPr lang="en-US" sz="5200" b="1" dirty="0">
              <a:solidFill>
                <a:srgbClr val="000000"/>
              </a:solidFill>
              <a:latin typeface="Open Sans Bold" panose="020B0806030504020204"/>
              <a:ea typeface="Open Sans Bold" panose="020B0806030504020204"/>
              <a:cs typeface="Open Sans Bold" panose="020B0806030504020204"/>
              <a:sym typeface="Open Sans Bold" panose="020B0806030504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en un parque de diversiones&#10;&#10;El contenido generado por IA puede ser incorrecto.">
            <a:extLst>
              <a:ext uri="{FF2B5EF4-FFF2-40B4-BE49-F238E27FC236}">
                <a16:creationId xmlns:a16="http://schemas.microsoft.com/office/drawing/2014/main" id="{93829B3D-6216-9C6F-1714-60C890FC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30001"/>
          <a:stretch/>
        </p:blipFill>
        <p:spPr>
          <a:xfrm>
            <a:off x="1" y="10108"/>
            <a:ext cx="10134599" cy="4752392"/>
          </a:xfrm>
          <a:prstGeom prst="rect">
            <a:avLst/>
          </a:prstGeom>
        </p:spPr>
      </p:pic>
      <p:pic>
        <p:nvPicPr>
          <p:cNvPr id="6" name="Imagen 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FAAF8411-BBEF-8786-2FCA-3C93ADB73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>
          <a:xfrm>
            <a:off x="0" y="4241230"/>
            <a:ext cx="10134600" cy="6080760"/>
          </a:xfrm>
          <a:prstGeom prst="rect">
            <a:avLst/>
          </a:prstGeom>
        </p:spPr>
      </p:pic>
      <p:pic>
        <p:nvPicPr>
          <p:cNvPr id="8" name="Imagen 7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D9A206C5-1332-02F5-EE5F-F1DE2D761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>
          <a:xfrm>
            <a:off x="9715500" y="0"/>
            <a:ext cx="8572500" cy="5143500"/>
          </a:xfrm>
          <a:prstGeom prst="rect">
            <a:avLst/>
          </a:prstGeom>
        </p:spPr>
      </p:pic>
      <p:pic>
        <p:nvPicPr>
          <p:cNvPr id="10" name="Imagen 9" descr="Un grupo de gente sentados en un restaurante&#10;&#10;El contenido generado por IA puede ser incorrecto.">
            <a:extLst>
              <a:ext uri="{FF2B5EF4-FFF2-40B4-BE49-F238E27FC236}">
                <a16:creationId xmlns:a16="http://schemas.microsoft.com/office/drawing/2014/main" id="{26DCF66B-818F-5EAF-C420-881A0359B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4"/>
          <a:stretch/>
        </p:blipFill>
        <p:spPr>
          <a:xfrm>
            <a:off x="9982200" y="4334558"/>
            <a:ext cx="8305800" cy="59524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9F2C4255-EBFC-D3BE-5968-89495C91C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8" y="0"/>
            <a:ext cx="18314438" cy="91725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F840B03F-96F9-4AD9-8245-FD65ABA15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3"/>
          <a:stretch/>
        </p:blipFill>
        <p:spPr>
          <a:xfrm>
            <a:off x="20216" y="0"/>
            <a:ext cx="10136372" cy="5448300"/>
          </a:xfrm>
          <a:prstGeom prst="rect">
            <a:avLst/>
          </a:prstGeom>
        </p:spPr>
      </p:pic>
      <p:pic>
        <p:nvPicPr>
          <p:cNvPr id="7" name="Imagen 6" descr="Un grupo de personas en las gradas&#10;&#10;El contenido generado por IA puede ser incorrecto.">
            <a:extLst>
              <a:ext uri="{FF2B5EF4-FFF2-40B4-BE49-F238E27FC236}">
                <a16:creationId xmlns:a16="http://schemas.microsoft.com/office/drawing/2014/main" id="{79030898-124D-B0A2-A905-EA85F9AD3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t="25833" r="8125" b="23334"/>
          <a:stretch/>
        </p:blipFill>
        <p:spPr>
          <a:xfrm>
            <a:off x="-1" y="5448300"/>
            <a:ext cx="10156589" cy="4838700"/>
          </a:xfrm>
          <a:prstGeom prst="rect">
            <a:avLst/>
          </a:prstGeom>
        </p:spPr>
      </p:pic>
      <p:pic>
        <p:nvPicPr>
          <p:cNvPr id="11" name="Imagen 10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AC91C2BF-AA3E-5DA4-6ABD-54A6C99FF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31852" r="24445" b="15185"/>
          <a:stretch/>
        </p:blipFill>
        <p:spPr>
          <a:xfrm>
            <a:off x="9372600" y="0"/>
            <a:ext cx="8915400" cy="5448300"/>
          </a:xfrm>
          <a:prstGeom prst="rect">
            <a:avLst/>
          </a:prstGeom>
        </p:spPr>
      </p:pic>
      <p:pic>
        <p:nvPicPr>
          <p:cNvPr id="13" name="Imagen 12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9D99CCD1-CA3C-868D-C475-A36CC8A2E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27501" r="11876" b="8332"/>
          <a:stretch/>
        </p:blipFill>
        <p:spPr>
          <a:xfrm>
            <a:off x="9525000" y="4918614"/>
            <a:ext cx="8763000" cy="53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0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8031" y="1258370"/>
            <a:ext cx="1923241" cy="2299527"/>
          </a:xfrm>
          <a:custGeom>
            <a:avLst/>
            <a:gdLst/>
            <a:ahLst/>
            <a:cxnLst/>
            <a:rect l="l" t="t" r="r" b="b"/>
            <a:pathLst>
              <a:path w="1923241" h="2299527">
                <a:moveTo>
                  <a:pt x="0" y="0"/>
                </a:moveTo>
                <a:lnTo>
                  <a:pt x="1923241" y="0"/>
                </a:lnTo>
                <a:lnTo>
                  <a:pt x="1923241" y="2299527"/>
                </a:lnTo>
                <a:lnTo>
                  <a:pt x="0" y="2299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444919"/>
            <a:ext cx="1788241" cy="91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0"/>
              </a:lnSpc>
            </a:pPr>
            <a:r>
              <a:rPr lang="en-US" sz="3885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ACCIÓN SOCIAL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44236" y="883822"/>
            <a:ext cx="3529976" cy="1972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</a:pPr>
            <a:r>
              <a:rPr lang="en-US" sz="1855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REALIZAR CAPACITACIONES PARA PROMOVER EL EMPRENDIMIENTO Y HACER IMPACTO SOCIAL Y EVANGELISTICO EN LA COMUNIDAD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48163" y="6135010"/>
            <a:ext cx="3122122" cy="60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5"/>
              </a:lnSpc>
            </a:pPr>
            <a:r>
              <a:rPr lang="en-US" sz="3510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CUMPLIR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08942" y="338119"/>
            <a:ext cx="3365270" cy="545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0"/>
              </a:lnSpc>
            </a:pPr>
            <a:r>
              <a:rPr lang="en-US" sz="3265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ESTABLECER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99650" y="3867817"/>
            <a:ext cx="3583853" cy="197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0"/>
              </a:lnSpc>
            </a:pPr>
            <a:r>
              <a:rPr lang="en-US" sz="187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CREAR UN PROYECTO DE FINANZAS BIBLICAS PARA EQUIPAR Y BRINDAR ESCENARIOS QUE AYUDEN A LAS MUJERES A CRECER EN ESTA AREA.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68548" y="6741164"/>
            <a:ext cx="3529976" cy="221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5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REALIZAR ACTIVIDADES PROPIAS PARA LA RECOLECCIÓN DE LA OFRENDA DE 50MIL PESOS MENSUALES POR REGIONAL PARA APOYAR UN PROYECTO SOCIAL CON ENFASIS EVANGELISTICO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71414" y="3242186"/>
            <a:ext cx="3281224" cy="530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5"/>
              </a:lnSpc>
            </a:pPr>
            <a:r>
              <a:rPr lang="en-US" sz="3130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FORTALECER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4875" y="3536608"/>
            <a:ext cx="2829398" cy="662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0"/>
              </a:lnSpc>
            </a:pPr>
            <a:r>
              <a:rPr lang="en-US" sz="3920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META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4875" y="4283910"/>
            <a:ext cx="2980234" cy="5107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5"/>
              </a:lnSpc>
            </a:pPr>
            <a:r>
              <a:rPr lang="en-US" sz="176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 </a:t>
            </a:r>
            <a:r>
              <a:rPr lang="en-US" sz="176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CAPACITAR A LAS MUJERES BAUTISTAS COLOMBIANAS PARA QUE DESARROLLEN EMPRENDIMIENTOS A TRAVÉS DE LOS CUALES SE LLEGUE A LAS COMUNIDADES CON EL EVANGELIO DE CRISTO.</a:t>
            </a:r>
          </a:p>
          <a:p>
            <a:pPr algn="ctr">
              <a:lnSpc>
                <a:spcPts val="2465"/>
              </a:lnSpc>
            </a:pPr>
            <a:endParaRPr lang="en-US" sz="1760" dirty="0">
              <a:solidFill>
                <a:srgbClr val="000000"/>
              </a:solidFill>
              <a:latin typeface="Times New Roman" panose="02020603050405020304" pitchFamily="18" charset="0"/>
              <a:ea typeface="Open Sans" panose="020B0606030504020204"/>
              <a:cs typeface="Times New Roman" panose="02020603050405020304" pitchFamily="18" charset="0"/>
              <a:sym typeface="Open Sans" panose="020B0606030504020204"/>
            </a:endParaRPr>
          </a:p>
          <a:p>
            <a:pPr algn="ctr">
              <a:lnSpc>
                <a:spcPts val="2465"/>
              </a:lnSpc>
            </a:pPr>
            <a:r>
              <a:rPr lang="en-US" sz="176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 SOSTENER UN PROYECTO NACIONAL E IMPULSAR PROYECTOS SOCIALES QUE CADA REGIÓN PUEDA TENER.</a:t>
            </a:r>
          </a:p>
          <a:p>
            <a:pPr algn="ctr">
              <a:lnSpc>
                <a:spcPts val="2465"/>
              </a:lnSpc>
            </a:pPr>
            <a:endParaRPr lang="en-US" sz="1760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310873" y="1359907"/>
            <a:ext cx="5725477" cy="671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5"/>
              </a:lnSpc>
            </a:pPr>
            <a:r>
              <a:rPr lang="en-US" sz="3945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RESULTADOS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C382B7E-E666-077C-FFE0-39D2C1460BE5}"/>
              </a:ext>
            </a:extLst>
          </p:cNvPr>
          <p:cNvSpPr txBox="1"/>
          <p:nvPr/>
        </p:nvSpPr>
        <p:spPr>
          <a:xfrm>
            <a:off x="9144000" y="2256058"/>
            <a:ext cx="8059224" cy="388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EN TIERRALTA, LAS MUJERES IBC, HAN UTILIZADO CAPACITACIONES PARA PROMOVER EL EMPRENDIMIENTO (BOLSOS, TEJIDOS), LOGRANDO DE ESTA MANERA UN IMPACTO SOCIAL Y EVANGELISTICO.</a:t>
            </a:r>
          </a:p>
          <a:p>
            <a:pPr algn="ctr">
              <a:lnSpc>
                <a:spcPct val="200000"/>
              </a:lnSpc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Open Sans" panose="020B0606030504020204"/>
              <a:cs typeface="Times New Roman" panose="02020603050405020304" pitchFamily="18" charset="0"/>
              <a:sym typeface="Open Sans" panose="020B0606030504020204"/>
            </a:endParaRP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SE LLEVAN ALIMENTOS Y ROPA A COMUNIDADES VULNERABLES Y SE GENERAN ESPACIOS PARA EVANGELIZAR.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Open Sans" panose="020B0606030504020204"/>
              <a:cs typeface="Times New Roman" panose="02020603050405020304" pitchFamily="18" charset="0"/>
              <a:sym typeface="Open Sans" panose="020B0606030504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upo de personas en una sala&#10;&#10;El contenido generado por IA puede ser incorrecto.">
            <a:extLst>
              <a:ext uri="{FF2B5EF4-FFF2-40B4-BE49-F238E27FC236}">
                <a16:creationId xmlns:a16="http://schemas.microsoft.com/office/drawing/2014/main" id="{F8DFA401-87C3-00FA-8E72-2E45D79D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 t="26296" r="13858"/>
          <a:stretch/>
        </p:blipFill>
        <p:spPr>
          <a:xfrm>
            <a:off x="-40434" y="36545"/>
            <a:ext cx="10708434" cy="5868955"/>
          </a:xfrm>
          <a:prstGeom prst="rect">
            <a:avLst/>
          </a:prstGeom>
        </p:spPr>
      </p:pic>
      <p:pic>
        <p:nvPicPr>
          <p:cNvPr id="6" name="Imagen 5" descr="Un hombre con una maleta en el suelo&#10;&#10;El contenido generado por IA puede ser incorrecto.">
            <a:extLst>
              <a:ext uri="{FF2B5EF4-FFF2-40B4-BE49-F238E27FC236}">
                <a16:creationId xmlns:a16="http://schemas.microsoft.com/office/drawing/2014/main" id="{7A88618C-DF1D-2742-111B-331F45A08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 r="7860" b="24815"/>
          <a:stretch/>
        </p:blipFill>
        <p:spPr>
          <a:xfrm>
            <a:off x="10668000" y="31571"/>
            <a:ext cx="7620000" cy="5645329"/>
          </a:xfrm>
          <a:prstGeom prst="rect">
            <a:avLst/>
          </a:prstGeom>
        </p:spPr>
      </p:pic>
      <p:pic>
        <p:nvPicPr>
          <p:cNvPr id="8" name="Imagen 7" descr="Una persona en bicicleta en la playa&#10;&#10;El contenido generado por IA puede ser incorrecto.">
            <a:extLst>
              <a:ext uri="{FF2B5EF4-FFF2-40B4-BE49-F238E27FC236}">
                <a16:creationId xmlns:a16="http://schemas.microsoft.com/office/drawing/2014/main" id="{C79C7325-11CD-FF8A-F66A-CDAC80F2A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333" r="22051" b="16204"/>
          <a:stretch/>
        </p:blipFill>
        <p:spPr>
          <a:xfrm>
            <a:off x="-40434" y="5676900"/>
            <a:ext cx="10708434" cy="4573555"/>
          </a:xfrm>
          <a:prstGeom prst="rect">
            <a:avLst/>
          </a:prstGeom>
        </p:spPr>
      </p:pic>
      <p:pic>
        <p:nvPicPr>
          <p:cNvPr id="10" name="Imagen 9" descr="Un grupo de personas en motocicleta en la tierra&#10;&#10;El contenido generado por IA puede ser incorrecto.">
            <a:extLst>
              <a:ext uri="{FF2B5EF4-FFF2-40B4-BE49-F238E27FC236}">
                <a16:creationId xmlns:a16="http://schemas.microsoft.com/office/drawing/2014/main" id="{F0B89246-E6ED-EBC1-43E7-D034D3D81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8889" r="22326" b="7556"/>
          <a:stretch/>
        </p:blipFill>
        <p:spPr>
          <a:xfrm>
            <a:off x="10668000" y="4214352"/>
            <a:ext cx="7623110" cy="60726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2079" y="4246586"/>
            <a:ext cx="1767736" cy="1793828"/>
          </a:xfrm>
          <a:custGeom>
            <a:avLst/>
            <a:gdLst/>
            <a:ahLst/>
            <a:cxnLst/>
            <a:rect l="l" t="t" r="r" b="b"/>
            <a:pathLst>
              <a:path w="1767736" h="1793828">
                <a:moveTo>
                  <a:pt x="0" y="0"/>
                </a:moveTo>
                <a:lnTo>
                  <a:pt x="1767736" y="0"/>
                </a:lnTo>
                <a:lnTo>
                  <a:pt x="1767736" y="1793829"/>
                </a:lnTo>
                <a:lnTo>
                  <a:pt x="0" y="1793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3" name="TextBox 3"/>
          <p:cNvSpPr txBox="1"/>
          <p:nvPr/>
        </p:nvSpPr>
        <p:spPr>
          <a:xfrm>
            <a:off x="463381" y="1281336"/>
            <a:ext cx="2964677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5"/>
              </a:lnSpc>
            </a:pPr>
            <a:r>
              <a:rPr lang="en-US" sz="5030" dirty="0">
                <a:solidFill>
                  <a:srgbClr val="3E6C8C"/>
                </a:solidFill>
                <a:latin typeface="Times New Roman" panose="02020603050405020304" pitchFamily="18" charset="0"/>
                <a:ea typeface="Baloo" panose="03080902040302020200"/>
                <a:cs typeface="Times New Roman" panose="02020603050405020304" pitchFamily="18" charset="0"/>
                <a:sym typeface="Baloo" panose="03080902040302020200"/>
              </a:rPr>
              <a:t>Apoyo </a:t>
            </a:r>
          </a:p>
          <a:p>
            <a:pPr algn="ctr">
              <a:lnSpc>
                <a:spcPts val="4475"/>
              </a:lnSpc>
            </a:pPr>
            <a:r>
              <a:rPr lang="en-US" sz="5030" dirty="0">
                <a:solidFill>
                  <a:srgbClr val="3E6C8C"/>
                </a:solidFill>
                <a:latin typeface="Times New Roman" panose="02020603050405020304" pitchFamily="18" charset="0"/>
                <a:ea typeface="Baloo" panose="03080902040302020200"/>
                <a:cs typeface="Times New Roman" panose="02020603050405020304" pitchFamily="18" charset="0"/>
                <a:sym typeface="Baloo" panose="03080902040302020200"/>
              </a:rPr>
              <a:t>Misionero</a:t>
            </a:r>
          </a:p>
          <a:p>
            <a:pPr algn="ctr">
              <a:lnSpc>
                <a:spcPts val="2975"/>
              </a:lnSpc>
            </a:pPr>
            <a:r>
              <a:rPr lang="en-US" sz="3340" dirty="0">
                <a:solidFill>
                  <a:srgbClr val="3E6C8C"/>
                </a:solidFill>
                <a:latin typeface="Times New Roman" panose="02020603050405020304" pitchFamily="18" charset="0"/>
                <a:ea typeface="Architects Daughter"/>
                <a:cs typeface="Times New Roman" panose="02020603050405020304" pitchFamily="18" charset="0"/>
                <a:sym typeface="Architects Daughter"/>
              </a:rPr>
              <a:t>(programas</a:t>
            </a:r>
          </a:p>
          <a:p>
            <a:pPr algn="ctr">
              <a:lnSpc>
                <a:spcPts val="2975"/>
              </a:lnSpc>
            </a:pPr>
            <a:r>
              <a:rPr lang="en-US" sz="3340" dirty="0">
                <a:solidFill>
                  <a:srgbClr val="3E6C8C"/>
                </a:solidFill>
                <a:latin typeface="Times New Roman" panose="02020603050405020304" pitchFamily="18" charset="0"/>
                <a:ea typeface="Architects Daughter"/>
                <a:cs typeface="Times New Roman" panose="02020603050405020304" pitchFamily="18" charset="0"/>
                <a:sym typeface="Architects Daughter"/>
              </a:rPr>
              <a:t> de oración)</a:t>
            </a:r>
          </a:p>
          <a:p>
            <a:pPr algn="ctr">
              <a:lnSpc>
                <a:spcPts val="4475"/>
              </a:lnSpc>
            </a:pPr>
            <a:endParaRPr lang="en-US" sz="3340" dirty="0">
              <a:solidFill>
                <a:srgbClr val="3E6C8C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1248" y="6532867"/>
            <a:ext cx="2829398" cy="5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US" sz="3120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META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92538" y="1624671"/>
            <a:ext cx="3365270" cy="1508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5"/>
              </a:lnSpc>
            </a:pPr>
            <a:r>
              <a:rPr lang="en-US" sz="174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APOYAR LOS PROGRAMAS DE ORACIÓN: CONECTADAS EN ORACIÓN, 24/7, RETIRO DE ORACIÓN Y PROPIOS DE LA REGIÓN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87820" y="6407052"/>
            <a:ext cx="3122122" cy="65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0"/>
              </a:lnSpc>
            </a:pPr>
            <a:r>
              <a:rPr lang="en-US" sz="3790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CUMPLIR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50515" y="706814"/>
            <a:ext cx="3365270" cy="663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0"/>
              </a:lnSpc>
            </a:pPr>
            <a:r>
              <a:rPr lang="en-US" sz="3875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Establecer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51331" y="7321575"/>
            <a:ext cx="4007081" cy="1712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5"/>
              </a:lnSpc>
            </a:pPr>
            <a:r>
              <a:rPr lang="en-US" sz="194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REALIZAR LOS 100 DIAS DE ORACCIÓN POR COLOMBIA  EN UNIÓN CON OTROS MINISTERIOS Y PROMOVER LA OFRENDA MISIONERA NACIONAL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92538" y="4507938"/>
            <a:ext cx="3124665" cy="171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</a:pPr>
            <a:r>
              <a:rPr lang="en-US" sz="1955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REALIZAR EL DIA MUNDIAL DE ORACIÓN Y RECOLECTAR LA OFRENDA DMO</a:t>
            </a:r>
          </a:p>
          <a:p>
            <a:pPr algn="ctr">
              <a:lnSpc>
                <a:spcPts val="2735"/>
              </a:lnSpc>
            </a:pPr>
            <a:endParaRPr lang="en-US" sz="1955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292538" y="3719190"/>
            <a:ext cx="3281224" cy="65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5"/>
              </a:lnSpc>
            </a:pPr>
            <a:r>
              <a:rPr lang="en-US" sz="3795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Fortalecer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6502" y="7387539"/>
            <a:ext cx="3338434" cy="160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5"/>
              </a:lnSpc>
            </a:pPr>
            <a:r>
              <a:rPr lang="en-US" sz="183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APOYAR  LOS DIFERENTES PROGRAMAS DE ORACIÓN DENOMINACIONAL (ALIANZA, UFBAL, DBC, REGIONAL Y LOCAL)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36" y="1062982"/>
            <a:ext cx="5725477" cy="74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5"/>
              </a:lnSpc>
            </a:pPr>
            <a:r>
              <a:rPr lang="en-US" sz="4345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RESULTADOS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1ACF28-3E5D-3B1C-136D-556673D9674E}"/>
              </a:ext>
            </a:extLst>
          </p:cNvPr>
          <p:cNvSpPr txBox="1"/>
          <p:nvPr/>
        </p:nvSpPr>
        <p:spPr>
          <a:xfrm>
            <a:off x="9720775" y="1863799"/>
            <a:ext cx="6858000" cy="515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APOYAMOS LOS 100 DIAS DE ORACIÓN, VARIAS IGLESIAS ESTUVIERON EN LOS TEMPLOS ORANDO EN DIFERENTES HORARIOS, OTRAS SE CONECTABAN EN LAS NOCHES Y SE HA HECHO BASTANTE ENFASIS EN APOYAR Y APORTAR LA OFRENDA MISIONERA NACIONAL.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interior, niño, tabla&#10;&#10;El contenido generado por IA puede ser incorrecto.">
            <a:extLst>
              <a:ext uri="{FF2B5EF4-FFF2-40B4-BE49-F238E27FC236}">
                <a16:creationId xmlns:a16="http://schemas.microsoft.com/office/drawing/2014/main" id="{E892456E-B063-1009-CBF2-C3AAF09BB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6" y="1"/>
            <a:ext cx="9525000" cy="5146610"/>
          </a:xfrm>
          <a:prstGeom prst="rect">
            <a:avLst/>
          </a:prstGeom>
        </p:spPr>
      </p:pic>
      <p:pic>
        <p:nvPicPr>
          <p:cNvPr id="6" name="Imagen 5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42DD9786-C96F-4892-79EC-9149978AE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4" y="5355"/>
            <a:ext cx="8752114" cy="7805145"/>
          </a:xfrm>
          <a:prstGeom prst="rect">
            <a:avLst/>
          </a:prstGeom>
        </p:spPr>
      </p:pic>
      <p:pic>
        <p:nvPicPr>
          <p:cNvPr id="8" name="Imagen 7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8AE9F3E6-8315-BD69-45ED-608BB171A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" b="23212"/>
          <a:stretch/>
        </p:blipFill>
        <p:spPr>
          <a:xfrm>
            <a:off x="0" y="5116286"/>
            <a:ext cx="9521474" cy="5197239"/>
          </a:xfrm>
          <a:prstGeom prst="rect">
            <a:avLst/>
          </a:prstGeom>
        </p:spPr>
      </p:pic>
      <p:pic>
        <p:nvPicPr>
          <p:cNvPr id="10" name="Imagen 9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9355FDF0-5EA9-0544-E129-5107D1E96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7000" b="17334"/>
          <a:stretch/>
        </p:blipFill>
        <p:spPr>
          <a:xfrm>
            <a:off x="9507062" y="6882943"/>
            <a:ext cx="8766526" cy="34305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9375" y="1571018"/>
            <a:ext cx="1737291" cy="2285909"/>
          </a:xfrm>
          <a:custGeom>
            <a:avLst/>
            <a:gdLst/>
            <a:ahLst/>
            <a:cxnLst/>
            <a:rect l="l" t="t" r="r" b="b"/>
            <a:pathLst>
              <a:path w="1737291" h="2285909">
                <a:moveTo>
                  <a:pt x="0" y="0"/>
                </a:moveTo>
                <a:lnTo>
                  <a:pt x="1737291" y="0"/>
                </a:lnTo>
                <a:lnTo>
                  <a:pt x="1737291" y="2285908"/>
                </a:lnTo>
                <a:lnTo>
                  <a:pt x="0" y="2285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15256" y="1181393"/>
            <a:ext cx="4083093" cy="1896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5"/>
              </a:lnSpc>
            </a:pPr>
            <a:r>
              <a:rPr lang="en-US" sz="1755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HACER PRESENCIA EN EL CAMPO MISIONERO, Y DE PLANTANCIÓN PROMOVIENDO LA ADOPCIÓN DE UN MISIONERO O PLANTADOR PARA HACER ACOMPAÑAMIENTO ESPIRITUAL Y EMOCIONAL.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91669" y="5818750"/>
            <a:ext cx="3122122" cy="60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5"/>
              </a:lnSpc>
            </a:pPr>
            <a:r>
              <a:rPr lang="en-US" sz="351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CUMPLIR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3993" y="574942"/>
            <a:ext cx="3365270" cy="545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0"/>
              </a:lnSpc>
            </a:pPr>
            <a:r>
              <a:rPr lang="en-US" sz="3265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ESTABLECER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60899" y="4052852"/>
            <a:ext cx="3787412" cy="157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US" sz="177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REALIZAR ENTRENAMIENTOS DIRIGIDOS POR MISIONEROS EN EL QUE CAMPO QUE DESAFIE A LAS MUJERES A LA PLANTACIÓN DE IGLESIAS Y MISIONES.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59024" y="6634545"/>
            <a:ext cx="3787412" cy="211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0"/>
              </a:lnSpc>
            </a:pPr>
            <a:r>
              <a:rPr lang="en-US" sz="1735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 PROMOVER LA EDUCACIÓN MISIONERA A TRAVES DE LA PROMOCIÓN DE LOS DIFERENTES CENTROS DE FORMACIÓN MISIONERA DE LA DBC, REGIONALES Y LOCALES.</a:t>
            </a:r>
          </a:p>
          <a:p>
            <a:pPr algn="ctr">
              <a:lnSpc>
                <a:spcPts val="2430"/>
              </a:lnSpc>
            </a:pPr>
            <a:endParaRPr lang="en-US" sz="1735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313993" y="3364461"/>
            <a:ext cx="3281224" cy="645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5"/>
              </a:lnSpc>
            </a:pPr>
            <a:r>
              <a:rPr lang="en-US" sz="3830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FORTALECER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7200" y="4394108"/>
            <a:ext cx="2829398" cy="64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0"/>
              </a:lnSpc>
            </a:pPr>
            <a:r>
              <a:rPr lang="en-US" sz="3820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META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2751" y="5159652"/>
            <a:ext cx="2886324" cy="3432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89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 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IMPULSAR EL TRABAJO MISIONERO DE LAS MUJERES EN NUESTRAS IGLESIAS- APOYAR LOS PROGRAMAS EVANGELÍSTICOS Y DISCIPULADO QUE LA DBC PROPONE PARA EL CUMPLIMIENTO DE LA GRAN COMISIÓN.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39210" y="373822"/>
            <a:ext cx="5725477" cy="74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5"/>
              </a:lnSpc>
            </a:pPr>
            <a:r>
              <a:rPr lang="en-US" sz="4345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RESULTADOS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6338" y="820925"/>
            <a:ext cx="3663367" cy="64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0"/>
              </a:lnSpc>
            </a:pPr>
            <a:r>
              <a:rPr lang="en-US" sz="3820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EVANGELISMO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1E8A7A-6C50-D104-CD4A-F9DF11B91CD3}"/>
              </a:ext>
            </a:extLst>
          </p:cNvPr>
          <p:cNvSpPr txBox="1"/>
          <p:nvPr/>
        </p:nvSpPr>
        <p:spPr>
          <a:xfrm>
            <a:off x="9145554" y="1501953"/>
            <a:ext cx="7912788" cy="6769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LAS IGLESIAS TIENEN SUS METODOS DE EVANGELISMO OPERACIÓN ANDRÉS, CON LOS NIÑOS EL PROGRAMA DE SAMARITAN PURSE PARA EVANGELIZAR Y DISCIPULAR NIÑOS. </a:t>
            </a:r>
          </a:p>
          <a:p>
            <a:pPr marL="342900" indent="-3429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Open Sans" panose="020B0606030504020204"/>
              <a:cs typeface="Times New Roman" panose="02020603050405020304" pitchFamily="18" charset="0"/>
              <a:sym typeface="Open Sans" panose="020B0606030504020204"/>
            </a:endParaRPr>
          </a:p>
          <a:p>
            <a:pPr marL="342900" indent="-3429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SE PROMOVIÓ LA ADOPCIÓN DE TRES PAREJAS DE PLANTADORES DE LA ZONA DE CÓRDOBA ENVIADOS A OTRAS REGIONES DEL PAÍS. 21 IGLESIAS SE ORGANIZARON EN 3 GRUPOS, CADA UNO SE ENCARGA DE TENER CONTACTO CON ELLOS (LLAMADA, CARTAS, OFRENDAS Y PRESENTES).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posando junto a una niña&#10;&#10;El contenido generado por IA puede ser incorrecto.">
            <a:extLst>
              <a:ext uri="{FF2B5EF4-FFF2-40B4-BE49-F238E27FC236}">
                <a16:creationId xmlns:a16="http://schemas.microsoft.com/office/drawing/2014/main" id="{4DA28097-A520-2C3D-E696-7C68FB527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b="10000"/>
          <a:stretch/>
        </p:blipFill>
        <p:spPr>
          <a:xfrm>
            <a:off x="0" y="-38100"/>
            <a:ext cx="7210187" cy="9258300"/>
          </a:xfrm>
          <a:prstGeom prst="rect">
            <a:avLst/>
          </a:prstGeom>
        </p:spPr>
      </p:pic>
      <p:pic>
        <p:nvPicPr>
          <p:cNvPr id="6" name="Imagen 5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638665C7-12CD-0D5F-A7DF-D511D3AA6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0" t="14905" r="2570" b="-10091"/>
          <a:stretch/>
        </p:blipFill>
        <p:spPr>
          <a:xfrm>
            <a:off x="6781800" y="-35768"/>
            <a:ext cx="5783623" cy="10322768"/>
          </a:xfrm>
          <a:prstGeom prst="rect">
            <a:avLst/>
          </a:prstGeom>
        </p:spPr>
      </p:pic>
      <p:pic>
        <p:nvPicPr>
          <p:cNvPr id="8" name="Imagen 7" descr="Un 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738FFBC2-E42F-CB48-8D48-1C2ADA534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2" r="5682" b="10000"/>
          <a:stretch/>
        </p:blipFill>
        <p:spPr>
          <a:xfrm>
            <a:off x="12565423" y="-49763"/>
            <a:ext cx="5697695" cy="9258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62947" y="5838264"/>
            <a:ext cx="3122122" cy="629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5"/>
              </a:lnSpc>
            </a:pPr>
            <a:r>
              <a:rPr lang="en-US" sz="3710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CUMPLIR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179376" y="6499793"/>
            <a:ext cx="3648365" cy="2304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REALIZAR UNA INTEGRACIÓN ENTRE NIÑAS, JOVENES, ADULTAS Y ANCIANAS PARA DAR A CONOCER LA IMPORTACIA DE LA UFBM Y FORTALECER LAS RELACIONES INTERGENERACIONALES</a:t>
            </a:r>
          </a:p>
        </p:txBody>
      </p:sp>
      <p:sp>
        <p:nvSpPr>
          <p:cNvPr id="4" name="Freeform 4"/>
          <p:cNvSpPr/>
          <p:nvPr/>
        </p:nvSpPr>
        <p:spPr>
          <a:xfrm>
            <a:off x="769440" y="1525681"/>
            <a:ext cx="1917904" cy="2443190"/>
          </a:xfrm>
          <a:custGeom>
            <a:avLst/>
            <a:gdLst/>
            <a:ahLst/>
            <a:cxnLst/>
            <a:rect l="l" t="t" r="r" b="b"/>
            <a:pathLst>
              <a:path w="1917904" h="2443190">
                <a:moveTo>
                  <a:pt x="0" y="0"/>
                </a:moveTo>
                <a:lnTo>
                  <a:pt x="1917905" y="0"/>
                </a:lnTo>
                <a:lnTo>
                  <a:pt x="1917905" y="2443191"/>
                </a:lnTo>
                <a:lnTo>
                  <a:pt x="0" y="24431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44088" y="357991"/>
            <a:ext cx="2683462" cy="1086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3165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NIÑEZ </a:t>
            </a:r>
          </a:p>
          <a:p>
            <a:pPr algn="ctr">
              <a:lnSpc>
                <a:spcPts val="2820"/>
              </a:lnSpc>
            </a:pPr>
            <a:r>
              <a:rPr lang="en-US" sz="3165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Y </a:t>
            </a:r>
          </a:p>
          <a:p>
            <a:pPr algn="ctr">
              <a:lnSpc>
                <a:spcPts val="2820"/>
              </a:lnSpc>
            </a:pPr>
            <a:r>
              <a:rPr lang="en-US" sz="3165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JUVENTUD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95807" y="909492"/>
            <a:ext cx="4202766" cy="253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n-US" sz="1765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CONCRETAR REUNIONES ESTRATEGICAS PARA TRABAJAR CON EL MINISTERIO INFANTIL Y JUVENIL PROGRAMAS PARA EL FORTALECIMIENTO DEL CUIDADO DE LA NIÑEZ . (PRINCESAS) LA VIDA FAMILIAR Y LA PREVENCIÓN DEL SUICIDIO EN LA JUVENTUD (UFBAL)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78901" y="271204"/>
            <a:ext cx="3365270" cy="571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0"/>
              </a:lnSpc>
            </a:pPr>
            <a:r>
              <a:rPr lang="en-US" sz="3365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ESTABLECER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95807" y="4201449"/>
            <a:ext cx="4015505" cy="157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US" sz="177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APOYAR AL MINISTERIO INFANTIL PARA IMPLEMENTAR LA POLITICA DE PROTECCIÓN INFANTIL EN LAS IGLESIAS Y DEMAS PROGRAMAS PROPIOS DE NIÑEZ Y JUVENTUD.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62947" y="3545265"/>
            <a:ext cx="3281224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5"/>
              </a:lnSpc>
            </a:pPr>
            <a:r>
              <a:rPr lang="en-US" sz="3600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FORTALECER</a:t>
            </a:r>
            <a:endParaRPr lang="en-US" sz="3930" dirty="0">
              <a:solidFill>
                <a:srgbClr val="3E6C8C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13693" y="4342220"/>
            <a:ext cx="2829398" cy="612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0"/>
              </a:lnSpc>
            </a:pPr>
            <a:r>
              <a:rPr lang="en-US" sz="3620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META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3821" y="5034215"/>
            <a:ext cx="2886324" cy="3141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APOYAR AL MINISTERIO INFANTIL Y JUVENIL PARA DESARROLLAR PROGRAMAS QUE INSTRUYAN Y EQUIPEN A LAS NUEVAS GENERACIONES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36427" y="742550"/>
            <a:ext cx="5725477" cy="645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5"/>
              </a:lnSpc>
            </a:pPr>
            <a:r>
              <a:rPr lang="en-US" sz="3845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RESULTADOS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CA3CC25-5213-25A1-3070-F65AFE261097}"/>
              </a:ext>
            </a:extLst>
          </p:cNvPr>
          <p:cNvSpPr txBox="1"/>
          <p:nvPr/>
        </p:nvSpPr>
        <p:spPr>
          <a:xfrm>
            <a:off x="9579529" y="1879412"/>
            <a:ext cx="7439272" cy="5538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LA ZONA FUE CAPACITADA CON LA POLITICA DE PROTECCIÓN A LA NIÑEZ, SEGUIMOS LAS CAPACITACIONES Y PROGRAMAS QUE VIENEN PARA EL TRABAJO CON LOS NIÑOS. SE HAN REALIZADO ACTIVIDADES EN IGLESIAS DE LA ZONA PARA ENSEÑAR A LA NIÑEZ Y LOS JOVENES SOBRE LA UFBM (CON EL LIBRO DE MATERNIDAD ESPIRITUAL), FORTALECIENDO LAS RELACIONES INTERGENERACIONALES, LOS JOVENES Y NIÑAS SE REÚNEN CON NOSOTRAS Y PARTICIPAN.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9A8C66B-ED1D-F0C7-F22A-014960F81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b="17122"/>
          <a:stretch/>
        </p:blipFill>
        <p:spPr>
          <a:xfrm>
            <a:off x="-1" y="-1"/>
            <a:ext cx="10937943" cy="4021103"/>
          </a:xfrm>
          <a:prstGeom prst="rect">
            <a:avLst/>
          </a:prstGeom>
        </p:spPr>
      </p:pic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4BEA1F6-26DA-4DA1-0EE7-7725EF733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13555" b="18000"/>
          <a:stretch/>
        </p:blipFill>
        <p:spPr>
          <a:xfrm>
            <a:off x="0" y="4021103"/>
            <a:ext cx="9555155" cy="5275297"/>
          </a:xfrm>
          <a:prstGeom prst="rect">
            <a:avLst/>
          </a:prstGeom>
        </p:spPr>
      </p:pic>
      <p:pic>
        <p:nvPicPr>
          <p:cNvPr id="8" name="Imagen 7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9336D533-7B6B-CD70-95BB-FF9A47040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3" b="20924"/>
          <a:stretch/>
        </p:blipFill>
        <p:spPr>
          <a:xfrm>
            <a:off x="8848038" y="0"/>
            <a:ext cx="9439962" cy="3924298"/>
          </a:xfrm>
          <a:prstGeom prst="rect">
            <a:avLst/>
          </a:prstGeom>
        </p:spPr>
      </p:pic>
      <p:pic>
        <p:nvPicPr>
          <p:cNvPr id="10" name="Imagen 9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38A2D8F3-F419-F109-20A1-C3D66BC46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b="10833"/>
          <a:stretch/>
        </p:blipFill>
        <p:spPr>
          <a:xfrm>
            <a:off x="9324986" y="3867538"/>
            <a:ext cx="8983230" cy="54288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87712" y="9116050"/>
            <a:ext cx="3407784" cy="1154275"/>
          </a:xfrm>
          <a:custGeom>
            <a:avLst/>
            <a:gdLst/>
            <a:ahLst/>
            <a:cxnLst/>
            <a:rect l="l" t="t" r="r" b="b"/>
            <a:pathLst>
              <a:path w="3407784" h="1154275">
                <a:moveTo>
                  <a:pt x="0" y="0"/>
                </a:moveTo>
                <a:lnTo>
                  <a:pt x="3407783" y="0"/>
                </a:lnTo>
                <a:lnTo>
                  <a:pt x="3407783" y="1154274"/>
                </a:lnTo>
                <a:lnTo>
                  <a:pt x="0" y="1154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6970" y="355212"/>
            <a:ext cx="3154149" cy="84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3685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DESARROLLO INTEGRAL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99474" y="2784202"/>
            <a:ext cx="3113015" cy="56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5"/>
              </a:lnSpc>
            </a:pPr>
            <a:r>
              <a:rPr lang="en-US" sz="3340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FORTALECER</a:t>
            </a:r>
          </a:p>
        </p:txBody>
      </p:sp>
      <p:sp>
        <p:nvSpPr>
          <p:cNvPr id="5" name="Freeform 5"/>
          <p:cNvSpPr/>
          <p:nvPr/>
        </p:nvSpPr>
        <p:spPr>
          <a:xfrm>
            <a:off x="745818" y="1210619"/>
            <a:ext cx="2591701" cy="2975857"/>
          </a:xfrm>
          <a:custGeom>
            <a:avLst/>
            <a:gdLst/>
            <a:ahLst/>
            <a:cxnLst/>
            <a:rect l="l" t="t" r="r" b="b"/>
            <a:pathLst>
              <a:path w="2591701" h="2975857">
                <a:moveTo>
                  <a:pt x="0" y="0"/>
                </a:moveTo>
                <a:lnTo>
                  <a:pt x="2591701" y="0"/>
                </a:lnTo>
                <a:lnTo>
                  <a:pt x="2591701" y="2975857"/>
                </a:lnTo>
                <a:lnTo>
                  <a:pt x="0" y="2975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585626" y="1175711"/>
            <a:ext cx="3740713" cy="125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5"/>
              </a:lnSpc>
            </a:pPr>
            <a:r>
              <a:rPr lang="en-US" sz="1755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CELEBRAR LOS 75 AÑOS DE LA UNIÓN FEMENIL CON PARTICIPACIÓN ACTIVA DE JÓVENES Y NIÑAS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10777" y="5749752"/>
            <a:ext cx="3122122" cy="60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5"/>
              </a:lnSpc>
            </a:pPr>
            <a:r>
              <a:rPr lang="en-US" sz="3510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CUMPLIR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36187" y="335366"/>
            <a:ext cx="3365270" cy="621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3665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ESTABLECER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03568" y="3627611"/>
            <a:ext cx="4504826" cy="222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US" sz="177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REALIZAR CONGRESOS, CAMPAMENTOS U OTRAS ACTIVIDADES A NIVEL REGIONAL Y/ O LOCAL </a:t>
            </a:r>
          </a:p>
          <a:p>
            <a:pPr algn="ctr">
              <a:lnSpc>
                <a:spcPts val="2480"/>
              </a:lnSpc>
            </a:pPr>
            <a:r>
              <a:rPr lang="en-US" sz="177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- VISITAR Y CAPACITAR A LAS MUJERES EN LAS IGLESIAS PARA PROMOVER LA UNIÓN FEMENIL Y LA DBC </a:t>
            </a:r>
          </a:p>
          <a:p>
            <a:pPr algn="ctr">
              <a:lnSpc>
                <a:spcPts val="2480"/>
              </a:lnSpc>
            </a:pPr>
            <a:endParaRPr lang="en-US" sz="1770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73346" y="6553973"/>
            <a:ext cx="3239143" cy="68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0"/>
              </a:lnSpc>
            </a:pPr>
            <a:r>
              <a:rPr lang="en-US" sz="1935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ENCUENTRO NACIONAL DE MUJERES BAUTISTAS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2305" y="4259461"/>
            <a:ext cx="2829398" cy="64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0"/>
              </a:lnSpc>
            </a:pPr>
            <a:r>
              <a:rPr lang="en-US" sz="3820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META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9096" y="5011789"/>
            <a:ext cx="3374077" cy="3084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0"/>
              </a:lnSpc>
            </a:pPr>
            <a:r>
              <a:rPr lang="en-US" sz="1945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FORTALECER LA VIDA ESPIRITUAL Y EMOCIONAL DE LAS MUJERES BAUTISTA DE NUESTRAS IGLESIAS EN COLOMBIA A TRAVÉS DE PROGRAMAS, CONGRESOS, SEMINARIOS QUE SE ORGANICEN A NIVEL NACIONAL Y/O REGIONAL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61692" y="403344"/>
            <a:ext cx="5725477" cy="671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5"/>
              </a:lnSpc>
            </a:pPr>
            <a:r>
              <a:rPr lang="en-US" sz="3945" dirty="0">
                <a:solidFill>
                  <a:srgbClr val="3E6C8C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RESULTADOS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FF00B26-AD57-9FCB-57AA-B81393DBB20F}"/>
              </a:ext>
            </a:extLst>
          </p:cNvPr>
          <p:cNvSpPr txBox="1"/>
          <p:nvPr/>
        </p:nvSpPr>
        <p:spPr>
          <a:xfrm>
            <a:off x="10281235" y="1150052"/>
            <a:ext cx="6519754" cy="6655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UNIDAS CON LAS IGLESIAS DEL ALTO SINÚ  CELEBRAMOS LOS 75 AÑOS UFBM , CON UNA ASITENCIA DE 200 MUJERES ADULTAS Y JÓVENES.</a:t>
            </a: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SE VISITARON 16 IGLESIAS, ANIMANDOLES Y PROMOVIENDO LA UFBM Y LA DBC.</a:t>
            </a: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REALIZAMOS NUESTRO CAMPAMENTO REGIONAL CON UNA ASISTENCIA DE 178 PERSONAS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, FORTALECIENDO LA VIDA ESPIRITUAL Y EMOCIONAL DE LAS MUJERES, CONTANDO CON LA PARTICIPACIÓN DE 35 JÓVENES QUE PARTICIPARON ACTIVAMENTE EN EL EVENTO, POR OTRA PARTE SE ENSEÑÓ SOBRE LA HISTORIA, VISIÓN Y PROPÓSITO DE UFBM.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Open Sans" panose="020B0606030504020204"/>
              <a:cs typeface="Times New Roman" panose="02020603050405020304" pitchFamily="18" charset="0"/>
              <a:sym typeface="Open Sans" panose="020B0606030504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hombre, tabla, parado, edificio&#10;&#10;El contenido generado por IA puede ser incorrecto.">
            <a:extLst>
              <a:ext uri="{FF2B5EF4-FFF2-40B4-BE49-F238E27FC236}">
                <a16:creationId xmlns:a16="http://schemas.microsoft.com/office/drawing/2014/main" id="{675057B0-C661-3F01-93AA-829666077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4" r="13730"/>
          <a:stretch/>
        </p:blipFill>
        <p:spPr>
          <a:xfrm>
            <a:off x="0" y="-1"/>
            <a:ext cx="8805673" cy="9172575"/>
          </a:xfrm>
          <a:prstGeom prst="rect">
            <a:avLst/>
          </a:prstGeom>
        </p:spPr>
      </p:pic>
      <p:pic>
        <p:nvPicPr>
          <p:cNvPr id="5" name="Imagen 4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EB3F61C-2EDB-4BFC-ACA1-6BFBE0F40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72" y="0"/>
            <a:ext cx="9482327" cy="917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7435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113</TotalTime>
  <Words>830</Words>
  <Application>Microsoft Office PowerPoint</Application>
  <PresentationFormat>Personalizado</PresentationFormat>
  <Paragraphs>78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Gill Sans MT</vt:lpstr>
      <vt:lpstr>Times New Roman</vt:lpstr>
      <vt:lpstr>Anton</vt:lpstr>
      <vt:lpstr>Baloo</vt:lpstr>
      <vt:lpstr>Architects Daughter</vt:lpstr>
      <vt:lpstr>Arial</vt:lpstr>
      <vt:lpstr>Open Sans</vt:lpstr>
      <vt:lpstr>Open Sans Bold</vt:lpstr>
      <vt:lpstr>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Copia de Copia de Copia de Para avanzar en unidad Hebreos 12:1-2 (Presentación)</dc:title>
  <dc:creator>Usuario</dc:creator>
  <cp:lastModifiedBy>Daniela Monterroza</cp:lastModifiedBy>
  <cp:revision>4</cp:revision>
  <dcterms:created xsi:type="dcterms:W3CDTF">2006-08-16T00:00:00Z</dcterms:created>
  <dcterms:modified xsi:type="dcterms:W3CDTF">2025-10-23T03:20:46Z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C925367657EB47AF9EAF98A9BD195AE9_12</vt:lpwstr>
  </property>
  <property fmtid="{D5CDD505-2E9C-101B-9397-08002B2CF9AE}" pid="3" name="KSOProductBuildVer">
    <vt:lpwstr>3082-12.2.0.22549</vt:lpwstr>
  </property>
</Properties>
</file>